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  <p:sldMasterId id="2147483704" r:id="rId3"/>
  </p:sldMasterIdLst>
  <p:notesMasterIdLst>
    <p:notesMasterId r:id="rId29"/>
  </p:notesMasterIdLst>
  <p:sldIdLst>
    <p:sldId id="468" r:id="rId4"/>
    <p:sldId id="476" r:id="rId5"/>
    <p:sldId id="469" r:id="rId6"/>
    <p:sldId id="470" r:id="rId7"/>
    <p:sldId id="471" r:id="rId8"/>
    <p:sldId id="472" r:id="rId9"/>
    <p:sldId id="475" r:id="rId10"/>
    <p:sldId id="492" r:id="rId11"/>
    <p:sldId id="493" r:id="rId12"/>
    <p:sldId id="473" r:id="rId13"/>
    <p:sldId id="474" r:id="rId14"/>
    <p:sldId id="479" r:id="rId15"/>
    <p:sldId id="459" r:id="rId16"/>
    <p:sldId id="460" r:id="rId17"/>
    <p:sldId id="461" r:id="rId18"/>
    <p:sldId id="480" r:id="rId19"/>
    <p:sldId id="463" r:id="rId20"/>
    <p:sldId id="464" r:id="rId21"/>
    <p:sldId id="465" r:id="rId22"/>
    <p:sldId id="490" r:id="rId23"/>
    <p:sldId id="477" r:id="rId24"/>
    <p:sldId id="478" r:id="rId25"/>
    <p:sldId id="481" r:id="rId26"/>
    <p:sldId id="483" r:id="rId27"/>
    <p:sldId id="491" r:id="rId28"/>
  </p:sldIdLst>
  <p:sldSz cx="12192000" cy="6858000"/>
  <p:notesSz cx="6858000" cy="9144000"/>
  <p:custDataLst>
    <p:tags r:id="rId30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 Slides" id="{FE9B0F73-DFA8-4B2B-9DA6-7758AE8FD7A5}">
          <p14:sldIdLst>
            <p14:sldId id="468"/>
            <p14:sldId id="476"/>
            <p14:sldId id="469"/>
            <p14:sldId id="470"/>
            <p14:sldId id="471"/>
            <p14:sldId id="472"/>
            <p14:sldId id="475"/>
            <p14:sldId id="492"/>
            <p14:sldId id="493"/>
            <p14:sldId id="473"/>
            <p14:sldId id="474"/>
            <p14:sldId id="479"/>
            <p14:sldId id="459"/>
            <p14:sldId id="460"/>
            <p14:sldId id="461"/>
            <p14:sldId id="480"/>
            <p14:sldId id="463"/>
            <p14:sldId id="464"/>
            <p14:sldId id="465"/>
            <p14:sldId id="490"/>
            <p14:sldId id="477"/>
            <p14:sldId id="478"/>
            <p14:sldId id="481"/>
            <p14:sldId id="483"/>
            <p14:sldId id="491"/>
          </p14:sldIdLst>
        </p14:section>
        <p14:section name="Done" id="{CC62D6F2-5282-43F0-923A-1D97C2EDC7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50B"/>
    <a:srgbClr val="F58133"/>
    <a:srgbClr val="00A6D6"/>
    <a:srgbClr val="FFCCFF"/>
    <a:srgbClr val="FFFEF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2" autoAdjust="0"/>
    <p:restoredTop sz="86803" autoAdjust="0"/>
  </p:normalViewPr>
  <p:slideViewPr>
    <p:cSldViewPr snapToGrid="0">
      <p:cViewPr varScale="1">
        <p:scale>
          <a:sx n="58" d="100"/>
          <a:sy n="58" d="100"/>
        </p:scale>
        <p:origin x="1200" y="4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FB9A-963C-4F58-8624-A33819FE4356}" type="datetimeFigureOut">
              <a:rPr lang="nl-NL" smtClean="0"/>
              <a:t>26-3-2021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4A260-D41F-4E83-A908-29CC121092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44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Slide 1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1646-939C-47D1-9A36-F82FF01BF08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5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Assumed</a:t>
            </a:r>
            <a:r>
              <a:rPr lang="en-GB" baseline="0" dirty="0"/>
              <a:t> d</a:t>
            </a:r>
            <a:r>
              <a:rPr lang="en-GB" dirty="0"/>
              <a:t>esign range A350-1000: 15030km</a:t>
            </a:r>
          </a:p>
          <a:p>
            <a:r>
              <a:rPr lang="en-GB" dirty="0"/>
              <a:t>Assumed</a:t>
            </a:r>
            <a:r>
              <a:rPr lang="en-GB" baseline="0" dirty="0"/>
              <a:t> design payload A350-1000: 37270 kg  (369 </a:t>
            </a:r>
            <a:r>
              <a:rPr lang="en-GB" baseline="0" dirty="0" err="1"/>
              <a:t>pax</a:t>
            </a:r>
            <a:r>
              <a:rPr lang="en-GB" baseline="0" dirty="0"/>
              <a:t>*101kg/</a:t>
            </a:r>
            <a:r>
              <a:rPr lang="en-GB" baseline="0" dirty="0" err="1"/>
              <a:t>pax</a:t>
            </a:r>
            <a:r>
              <a:rPr lang="en-GB" baseline="0" dirty="0"/>
              <a:t>)</a:t>
            </a:r>
          </a:p>
          <a:p>
            <a:r>
              <a:rPr lang="en-GB" baseline="0" dirty="0"/>
              <a:t>Design range FV-1000: 15230km</a:t>
            </a:r>
          </a:p>
          <a:p>
            <a:r>
              <a:rPr lang="en-GB" baseline="0" dirty="0"/>
              <a:t>Design payload FV-1000: 36865 kg (365 </a:t>
            </a:r>
            <a:r>
              <a:rPr lang="en-GB" baseline="0" dirty="0" err="1"/>
              <a:t>pax</a:t>
            </a:r>
            <a:r>
              <a:rPr lang="en-GB" baseline="0" dirty="0"/>
              <a:t> *101kg/</a:t>
            </a:r>
            <a:r>
              <a:rPr lang="en-GB" baseline="0" dirty="0" err="1"/>
              <a:t>pax</a:t>
            </a:r>
            <a:r>
              <a:rPr lang="en-GB" baseline="0" dirty="0"/>
              <a:t>)</a:t>
            </a:r>
          </a:p>
          <a:p>
            <a:r>
              <a:rPr lang="en-GB" baseline="0" dirty="0"/>
              <a:t>Passenger weight incl. baggage= 95 kg, operational items per passenger (i.e. </a:t>
            </a:r>
            <a:r>
              <a:rPr lang="en-GB" baseline="0" dirty="0" err="1"/>
              <a:t>food+water</a:t>
            </a:r>
            <a:r>
              <a:rPr lang="en-GB" baseline="0" dirty="0"/>
              <a:t>) = 6kg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91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4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[MV] </a:t>
            </a:r>
            <a:r>
              <a:rPr lang="en-GB" dirty="0" err="1"/>
              <a:t>pijlen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Past/Future </a:t>
            </a:r>
            <a:r>
              <a:rPr lang="en-GB" dirty="0" err="1"/>
              <a:t>nodig</a:t>
            </a:r>
            <a:r>
              <a:rPr lang="en-GB" dirty="0"/>
              <a:t>?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457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27</a:t>
            </a:r>
          </a:p>
          <a:p>
            <a:endParaRPr lang="en-GB" dirty="0"/>
          </a:p>
          <a:p>
            <a:r>
              <a:rPr lang="en-GB" dirty="0"/>
              <a:t>[MV] </a:t>
            </a:r>
            <a:r>
              <a:rPr lang="en-GB" dirty="0" err="1"/>
              <a:t>fuslelage</a:t>
            </a:r>
            <a:r>
              <a:rPr lang="en-GB" dirty="0"/>
              <a:t> = fuselage?</a:t>
            </a:r>
          </a:p>
          <a:p>
            <a:endParaRPr lang="en-GB" dirty="0"/>
          </a:p>
          <a:p>
            <a:r>
              <a:rPr lang="en-GB" dirty="0"/>
              <a:t>SFC = specific fuel consumption</a:t>
            </a:r>
          </a:p>
          <a:p>
            <a:r>
              <a:rPr lang="en-GB" dirty="0"/>
              <a:t>L/D</a:t>
            </a:r>
            <a:r>
              <a:rPr lang="en-GB" baseline="0" dirty="0"/>
              <a:t> increase based on L/D of 23 of the flying V over an L/D of 20 of the A350.</a:t>
            </a:r>
          </a:p>
          <a:p>
            <a:r>
              <a:rPr lang="en-GB" baseline="0" dirty="0"/>
              <a:t>Airplane fits in the same gate as the A350.</a:t>
            </a:r>
          </a:p>
          <a:p>
            <a:r>
              <a:rPr lang="en-GB" baseline="0" dirty="0"/>
              <a:t>Main question: how heavy will it be. This is still to be answered.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1646-939C-47D1-9A36-F82FF01BF08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28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32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175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ICCT CO2</a:t>
            </a:r>
            <a:r>
              <a:rPr lang="en-GB" baseline="0" dirty="0"/>
              <a:t> emissions from global aviation (2020)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43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39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+ Lower</a:t>
            </a:r>
            <a:r>
              <a:rPr lang="en-GB" baseline="0" dirty="0"/>
              <a:t> wetted-area to volume ratio </a:t>
            </a:r>
            <a:r>
              <a:rPr lang="en-GB" baseline="0" dirty="0">
                <a:sym typeface="Wingdings" panose="05000000000000000000" pitchFamily="2" charset="2"/>
              </a:rPr>
              <a:t> less friction drag</a:t>
            </a:r>
            <a:endParaRPr lang="en-GB" baseline="0" dirty="0"/>
          </a:p>
          <a:p>
            <a:r>
              <a:rPr lang="en-GB" baseline="0" dirty="0"/>
              <a:t>+ Lift is generated at the same location as the weight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reduced weight</a:t>
            </a:r>
          </a:p>
          <a:p>
            <a:r>
              <a:rPr lang="en-GB" baseline="0" dirty="0"/>
              <a:t>+ winglets double as vertical tails </a:t>
            </a:r>
            <a:r>
              <a:rPr lang="en-GB" baseline="0" dirty="0">
                <a:sym typeface="Wingdings" panose="05000000000000000000" pitchFamily="2" charset="2"/>
              </a:rPr>
              <a:t> reduced lift-induced drag</a:t>
            </a:r>
            <a:endParaRPr lang="en-GB" baseline="0" dirty="0"/>
          </a:p>
          <a:p>
            <a:r>
              <a:rPr lang="en-GB" baseline="0" dirty="0"/>
              <a:t>+ Improved area ruling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Pressurized cabin requires complicated and costly composite manufacturing techniques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The T-plugs are difficult to integrate to make a family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36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27</a:t>
            </a:r>
          </a:p>
          <a:p>
            <a:endParaRPr lang="en-GB" dirty="0"/>
          </a:p>
          <a:p>
            <a:r>
              <a:rPr lang="en-GB" dirty="0"/>
              <a:t>[MV] </a:t>
            </a:r>
            <a:r>
              <a:rPr lang="en-GB" dirty="0" err="1"/>
              <a:t>fuslelage</a:t>
            </a:r>
            <a:r>
              <a:rPr lang="en-GB" dirty="0"/>
              <a:t> = fuselage?</a:t>
            </a:r>
          </a:p>
          <a:p>
            <a:endParaRPr lang="en-GB" dirty="0"/>
          </a:p>
          <a:p>
            <a:r>
              <a:rPr lang="en-GB" dirty="0"/>
              <a:t>SFC = specific fuel consumption</a:t>
            </a:r>
          </a:p>
          <a:p>
            <a:r>
              <a:rPr lang="en-GB" dirty="0"/>
              <a:t>L/D</a:t>
            </a:r>
            <a:r>
              <a:rPr lang="en-GB" baseline="0" dirty="0"/>
              <a:t> increase based on L/D of 23 of the flying V over an L/D of 20 of the A350.</a:t>
            </a:r>
          </a:p>
          <a:p>
            <a:r>
              <a:rPr lang="en-GB" baseline="0" dirty="0"/>
              <a:t>Airplane fits in the same gate as the A350.</a:t>
            </a:r>
          </a:p>
          <a:p>
            <a:r>
              <a:rPr lang="en-GB" baseline="0" dirty="0"/>
              <a:t>Main question: how heavy will it be. This is still to be answered.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1646-939C-47D1-9A36-F82FF01BF0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9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18</a:t>
            </a:r>
          </a:p>
          <a:p>
            <a:endParaRPr lang="en-GB" dirty="0"/>
          </a:p>
          <a:p>
            <a:r>
              <a:rPr lang="en-GB" dirty="0"/>
              <a:t>[MV] consequent in </a:t>
            </a:r>
            <a:r>
              <a:rPr lang="en-GB" dirty="0" err="1"/>
              <a:t>klassiek</a:t>
            </a:r>
            <a:r>
              <a:rPr lang="en-GB" dirty="0"/>
              <a:t> (Airbus) </a:t>
            </a:r>
            <a:r>
              <a:rPr lang="en-GB" dirty="0" err="1"/>
              <a:t>rechts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Flying V links?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31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19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223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24</a:t>
            </a:r>
          </a:p>
          <a:p>
            <a:endParaRPr lang="en-GB" dirty="0"/>
          </a:p>
          <a:p>
            <a:r>
              <a:rPr lang="en-GB" dirty="0"/>
              <a:t>[MV]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onderdelen</a:t>
            </a:r>
            <a:r>
              <a:rPr lang="en-GB" dirty="0"/>
              <a:t> </a:t>
            </a:r>
            <a:r>
              <a:rPr lang="en-GB" dirty="0" err="1"/>
              <a:t>afgeschermd</a:t>
            </a:r>
            <a:endParaRPr lang="en-GB" dirty="0"/>
          </a:p>
          <a:p>
            <a:r>
              <a:rPr lang="en-GB" dirty="0"/>
              <a:t>[MV] per </a:t>
            </a:r>
            <a:r>
              <a:rPr lang="en-GB" dirty="0" err="1"/>
              <a:t>stap</a:t>
            </a:r>
            <a:r>
              <a:rPr lang="en-GB" dirty="0"/>
              <a:t> in </a:t>
            </a:r>
            <a:r>
              <a:rPr lang="en-GB" dirty="0" err="1"/>
              <a:t>animeren</a:t>
            </a:r>
            <a:r>
              <a:rPr lang="en-GB" dirty="0"/>
              <a:t>?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4A260-D41F-4E83-A908-29CC121092A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8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5"/>
            <a:ext cx="9687379" cy="2972718"/>
          </a:xfrm>
        </p:spPr>
        <p:txBody>
          <a:bodyPr>
            <a:noAutofit/>
          </a:bodyPr>
          <a:lstStyle>
            <a:lvl1pPr algn="l">
              <a:defRPr sz="3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5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5" y="5852440"/>
            <a:ext cx="1825178" cy="1124310"/>
          </a:xfrm>
          <a:prstGeom prst="rect">
            <a:avLst/>
          </a:prstGeom>
        </p:spPr>
      </p:pic>
      <p:pic>
        <p:nvPicPr>
          <p:cNvPr id="7" name="Picture 2" descr="Image result for klm logo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5" y="5304680"/>
            <a:ext cx="924911" cy="5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/>
          <a:srcRect l="1018" t="2691" r="43762" b="-191"/>
          <a:stretch/>
        </p:blipFill>
        <p:spPr>
          <a:xfrm>
            <a:off x="1" y="-1"/>
            <a:ext cx="12192000" cy="69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4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532811-E118-4191-84C6-D97B6C553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3" y="5988659"/>
            <a:ext cx="1474397" cy="575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122D4-DC13-4864-B078-768655B13D74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21AF82-674C-4DA1-B32B-CAEF50037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>
                    <a:lumMod val="95000"/>
                  </a:schemeClr>
                </a:solidFill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3284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BG_dimm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1122D4-DC13-4864-B078-768655B13D74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21AF82-674C-4DA1-B32B-CAEF50037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>
                    <a:lumMod val="95000"/>
                  </a:schemeClr>
                </a:solidFill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A37DC1-C68F-4481-BBF9-4E8623C57669}"/>
              </a:ext>
            </a:extLst>
          </p:cNvPr>
          <p:cNvSpPr/>
          <p:nvPr userDrawn="1"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923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arkBG_No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1122D4-DC13-4864-B078-768655B13D74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21AF82-674C-4DA1-B32B-CAEF50037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>
                    <a:lumMod val="95000"/>
                  </a:schemeClr>
                </a:solidFill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4492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6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535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</p:spPr>
        <p:txBody>
          <a:bodyPr anchor="t">
            <a:normAutofit/>
          </a:bodyPr>
          <a:lstStyle>
            <a:lvl1pPr>
              <a:defRPr sz="2699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68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23000"/>
            <a:ext cx="11277600" cy="2972717"/>
          </a:xfrm>
        </p:spPr>
        <p:txBody>
          <a:bodyPr>
            <a:noAutofit/>
          </a:bodyPr>
          <a:lstStyle>
            <a:lvl1pPr algn="l">
              <a:defRPr sz="405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71063"/>
            <a:ext cx="11277600" cy="1367736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  <a:latin typeface="+mn-lt"/>
                <a:cs typeface="Arial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74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23000"/>
            <a:ext cx="11277600" cy="2972717"/>
          </a:xfrm>
        </p:spPr>
        <p:txBody>
          <a:bodyPr>
            <a:noAutofit/>
          </a:bodyPr>
          <a:lstStyle>
            <a:lvl1pPr algn="l">
              <a:defRPr sz="405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71063"/>
            <a:ext cx="11277600" cy="1367736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  <a:latin typeface="+mn-lt"/>
                <a:cs typeface="Arial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074F13-41E1-46FC-A260-8A8DC697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159463"/>
            <a:ext cx="1253216" cy="6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87F33-F9F1-4722-A494-CA9B6E1985B0}"/>
              </a:ext>
            </a:extLst>
          </p:cNvPr>
          <p:cNvSpPr txBox="1"/>
          <p:nvPr userDrawn="1"/>
        </p:nvSpPr>
        <p:spPr>
          <a:xfrm>
            <a:off x="1710412" y="6488668"/>
            <a:ext cx="95815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noProof="0" dirty="0">
                <a:latin typeface="+mj-lt"/>
              </a:rPr>
              <a:t>Flying-V Challenges in Structures and Materials		Saullo GP Castro</a:t>
            </a:r>
          </a:p>
          <a:p>
            <a:pPr algn="ctr"/>
            <a:endParaRPr lang="en-US" sz="15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75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43000"/>
            <a:ext cx="11734801" cy="5016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7694C10-2BA1-404A-A2F1-C003037C12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159463"/>
            <a:ext cx="1253216" cy="6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AC91F-77F0-4782-8E3D-7E30AC4E71D6}"/>
              </a:ext>
            </a:extLst>
          </p:cNvPr>
          <p:cNvSpPr txBox="1"/>
          <p:nvPr userDrawn="1"/>
        </p:nvSpPr>
        <p:spPr>
          <a:xfrm>
            <a:off x="1710412" y="6488668"/>
            <a:ext cx="95815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noProof="0" dirty="0">
                <a:latin typeface="+mj-lt"/>
              </a:rPr>
              <a:t>Flying-V Challenges in Structures and Materials		Saullo GP Castro</a:t>
            </a:r>
          </a:p>
          <a:p>
            <a:pPr algn="ctr"/>
            <a:endParaRPr lang="en-US" sz="15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4799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Logo_dim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1D4B2A-5ACA-47C2-B7D0-C264AE5113EF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F967F5-A16A-4385-BBAA-7467FD02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326AD-A224-4CA3-B5A5-CE60EEB9473A}"/>
              </a:ext>
            </a:extLst>
          </p:cNvPr>
          <p:cNvSpPr/>
          <p:nvPr userDrawn="1"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F13E71A-A1FD-FC4E-9452-ACD1CF407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366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D6"/>
                </a:solidFill>
              </a:defRPr>
            </a:lvl1pPr>
          </a:lstStyle>
          <a:p>
            <a:fld id="{6CCA5A3D-1694-CF4D-8BFB-BF80A8B5E32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19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1C34B-4033-A94F-8936-C8DF1AE2DE73}"/>
              </a:ext>
            </a:extLst>
          </p:cNvPr>
          <p:cNvSpPr txBox="1"/>
          <p:nvPr userDrawn="1"/>
        </p:nvSpPr>
        <p:spPr bwMode="auto">
          <a:xfrm>
            <a:off x="11730446" y="6596743"/>
            <a:ext cx="65" cy="281295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chemeClr val="bg2"/>
              </a:buClr>
            </a:pPr>
            <a:endParaRPr lang="en-GB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766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77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12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32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50808" y="1828799"/>
            <a:ext cx="3880662" cy="3657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1454" y="1828799"/>
            <a:ext cx="3880663" cy="3657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96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D9D0D15-2DCB-4F63-A066-27DCAACB1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3" y="5988659"/>
            <a:ext cx="1474397" cy="5750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1D4B2A-5ACA-47C2-B7D0-C264AE5113EF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F967F5-A16A-4385-BBAA-7467FD02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9DDA8EA-9D45-7744-BF9E-88F3F222E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366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D6"/>
                </a:solidFill>
              </a:defRPr>
            </a:lvl1pPr>
          </a:lstStyle>
          <a:p>
            <a:fld id="{6CCA5A3D-1694-CF4D-8BFB-BF80A8B5E32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90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Logo_dim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1D4B2A-5ACA-47C2-B7D0-C264AE5113EF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F967F5-A16A-4385-BBAA-7467FD02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326AD-A224-4CA3-B5A5-CE60EEB9473A}"/>
              </a:ext>
            </a:extLst>
          </p:cNvPr>
          <p:cNvSpPr/>
          <p:nvPr userDrawn="1"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F13E71A-A1FD-FC4E-9452-ACD1CF407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366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D6"/>
                </a:solidFill>
              </a:defRPr>
            </a:lvl1pPr>
          </a:lstStyle>
          <a:p>
            <a:fld id="{6CCA5A3D-1694-CF4D-8BFB-BF80A8B5E32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80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1D4B2A-5ACA-47C2-B7D0-C264AE5113EF}"/>
              </a:ext>
            </a:extLst>
          </p:cNvPr>
          <p:cNvSpPr/>
          <p:nvPr userDrawn="1"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F967F5-A16A-4385-BBAA-7467FD02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748" y="169139"/>
            <a:ext cx="10515600" cy="69408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U Delft-UltraLight" panose="02000000000000000000" pitchFamily="50" charset="0"/>
              </a:defRPr>
            </a:lvl1pPr>
          </a:lstStyle>
          <a:p>
            <a:r>
              <a:rPr lang="en-US" dirty="0"/>
              <a:t>[Insert Title Here]</a:t>
            </a:r>
            <a:endParaRPr lang="en-NL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23F3612-0A16-6E45-9520-01527615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366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D6"/>
                </a:solidFill>
              </a:defRPr>
            </a:lvl1pPr>
          </a:lstStyle>
          <a:p>
            <a:fld id="{6CCA5A3D-1694-CF4D-8BFB-BF80A8B5E32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7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2"/>
            <a:ext cx="9475285" cy="46481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5" y="6108246"/>
            <a:ext cx="1825178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8" y="6420937"/>
            <a:ext cx="3088493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000" smtClean="0"/>
              <a:pPr/>
              <a:t>‹nr.›</a:t>
            </a:fld>
            <a:endParaRPr lang="en-US" sz="1000" dirty="0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6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2" tIns="60957" rIns="121912" bIns="60957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5" y="5852440"/>
            <a:ext cx="1825178" cy="11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3" r:id="rId6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27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1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19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0DA3A-CAE0-2C42-BA5C-BF4D3C112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366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D6"/>
                </a:solidFill>
              </a:defRPr>
            </a:lvl1pPr>
          </a:lstStyle>
          <a:p>
            <a:fld id="{6CCA5A3D-1694-CF4D-8BFB-BF80A8B5E32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1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9" r:id="rId3"/>
    <p:sldLayoutId id="2147483686" r:id="rId4"/>
    <p:sldLayoutId id="2147483697" r:id="rId5"/>
    <p:sldLayoutId id="2147483701" r:id="rId6"/>
    <p:sldLayoutId id="2147483702" r:id="rId7"/>
    <p:sldLayoutId id="214748370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orient="horz" pos="187" userDrawn="1">
          <p15:clr>
            <a:srgbClr val="F26B43"/>
          </p15:clr>
        </p15:guide>
        <p15:guide id="4" pos="751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9" y="0"/>
            <a:ext cx="11734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1454965"/>
            <a:ext cx="11734801" cy="48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1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1E47B4-96FB-44CD-8C5D-86584403D9CA}"/>
              </a:ext>
            </a:extLst>
          </p:cNvPr>
          <p:cNvSpPr txBox="1">
            <a:spLocks/>
          </p:cNvSpPr>
          <p:nvPr userDrawn="1"/>
        </p:nvSpPr>
        <p:spPr>
          <a:xfrm>
            <a:off x="8825342" y="6420940"/>
            <a:ext cx="308849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400" smtClean="0"/>
              <a:pPr/>
              <a:t>‹nr.›</a:t>
            </a:fld>
            <a:endParaRPr lang="en-US" sz="75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952D74-DF5A-41A9-A108-3EB0635F88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6" y="6133933"/>
            <a:ext cx="1498142" cy="6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TU_P5#white.eps">
            <a:extLst>
              <a:ext uri="{FF2B5EF4-FFF2-40B4-BE49-F238E27FC236}">
                <a16:creationId xmlns:a16="http://schemas.microsoft.com/office/drawing/2014/main" id="{BA953B49-3976-4820-834E-A4B637AA6B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1" y="6108245"/>
            <a:ext cx="1825177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 dt="0"/>
  <p:txStyles>
    <p:titleStyle>
      <a:lvl1pPr algn="l" defTabSz="342892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557198" indent="-214307" algn="l" defTabSz="342892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857229" indent="-171446" algn="l" defTabSz="342892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950" y="3941763"/>
            <a:ext cx="10179050" cy="1284287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of a  Flying V Subsonic Transport</a:t>
            </a:r>
            <a:endParaRPr lang="nl-NL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 rot="16200000">
            <a:off x="0" y="2141538"/>
            <a:ext cx="4875213" cy="520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 and Place of the Event</a:t>
            </a:r>
            <a:endParaRPr lang="nl-NL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429780" y="6115889"/>
            <a:ext cx="9017525" cy="601535"/>
          </a:xfrm>
          <a:prstGeom prst="rect">
            <a:avLst/>
          </a:prstGeom>
        </p:spPr>
        <p:txBody>
          <a:bodyPr vert="horz" lIns="121917" tIns="60958" rIns="121917" bIns="60958" rtlCol="0">
            <a:normAutofit fontScale="92500" lnSpcReduction="1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br>
              <a:rPr lang="nl-NL" sz="1600" dirty="0">
                <a:solidFill>
                  <a:schemeClr val="bg2"/>
                </a:solidFill>
              </a:rPr>
            </a:br>
            <a:r>
              <a:rPr lang="nl-NL" sz="1600" dirty="0">
                <a:solidFill>
                  <a:schemeClr val="bg1"/>
                </a:solidFill>
              </a:rPr>
              <a:t>Roelof Vos (r.vos@tudelft.nl)</a:t>
            </a:r>
            <a:r>
              <a:rPr lang="nl-NL" sz="1600" dirty="0">
                <a:solidFill>
                  <a:schemeClr val="bg2"/>
                </a:solidFill>
              </a:rPr>
              <a:t>, Assistant Professor, </a:t>
            </a:r>
            <a:r>
              <a:rPr lang="nl-NL" sz="1600" dirty="0" err="1">
                <a:solidFill>
                  <a:schemeClr val="bg2"/>
                </a:solidFill>
              </a:rPr>
              <a:t>Faculty</a:t>
            </a:r>
            <a:r>
              <a:rPr lang="nl-NL" sz="1600" dirty="0">
                <a:solidFill>
                  <a:schemeClr val="bg2"/>
                </a:solidFill>
              </a:rPr>
              <a:t> of </a:t>
            </a:r>
            <a:r>
              <a:rPr lang="nl-NL" sz="1600" dirty="0" err="1">
                <a:solidFill>
                  <a:schemeClr val="bg2"/>
                </a:solidFill>
              </a:rPr>
              <a:t>Aerospace</a:t>
            </a:r>
            <a:r>
              <a:rPr lang="nl-NL" sz="1600" dirty="0">
                <a:solidFill>
                  <a:schemeClr val="bg2"/>
                </a:solidFill>
              </a:rPr>
              <a:t> Engineering, TU Delft</a:t>
            </a:r>
          </a:p>
        </p:txBody>
      </p:sp>
      <p:pic>
        <p:nvPicPr>
          <p:cNvPr id="6" name="Picture 5" descr="A picture containing plane, blue, airplane, air&#10;&#10;Description automatically generated">
            <a:extLst>
              <a:ext uri="{FF2B5EF4-FFF2-40B4-BE49-F238E27FC236}">
                <a16:creationId xmlns:a16="http://schemas.microsoft.com/office/drawing/2014/main" id="{E670BA87-E53B-40B8-97D6-9A2C4A596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224" b="128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1C9DE1-F7C7-4C7F-AEDE-A3701B99813D}"/>
              </a:ext>
            </a:extLst>
          </p:cNvPr>
          <p:cNvSpPr/>
          <p:nvPr/>
        </p:nvSpPr>
        <p:spPr>
          <a:xfrm>
            <a:off x="3301004" y="3697784"/>
            <a:ext cx="5589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U Delft-UltraLight" panose="02000000000000000000" pitchFamily="50" charset="0"/>
              </a:rPr>
              <a:t>Flying V: A Disruptive Airplane Configuration</a:t>
            </a:r>
            <a:endParaRPr lang="en-NL" sz="4800" b="1" dirty="0">
              <a:solidFill>
                <a:schemeClr val="bg1"/>
              </a:solidFill>
              <a:latin typeface="TU Delft-UltraLight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500E42-DB43-49F7-A713-20F7AB5B225D}"/>
              </a:ext>
            </a:extLst>
          </p:cNvPr>
          <p:cNvSpPr/>
          <p:nvPr/>
        </p:nvSpPr>
        <p:spPr>
          <a:xfrm>
            <a:off x="5842997" y="5767874"/>
            <a:ext cx="6096000" cy="883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</a:pPr>
            <a:b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Roelof Vos,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PhDAE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AFAIAA</a:t>
            </a:r>
          </a:p>
          <a:p>
            <a:pPr algn="r">
              <a:lnSpc>
                <a:spcPct val="110000"/>
              </a:lnSpc>
            </a:pPr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</a:t>
            </a:r>
            <a:r>
              <a:rPr lang="nl-NL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Aerospace Engineering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E825C8-668C-4937-895E-6A32D406AA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5988659"/>
            <a:ext cx="1474397" cy="5750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EB4088-E9FE-4F3D-8BBA-38C786743252}"/>
              </a:ext>
            </a:extLst>
          </p:cNvPr>
          <p:cNvSpPr/>
          <p:nvPr/>
        </p:nvSpPr>
        <p:spPr>
          <a:xfrm>
            <a:off x="16373" y="-35719"/>
            <a:ext cx="901700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A54F1D7-5BF2-4124-AAA6-B73479B251F9}"/>
              </a:ext>
            </a:extLst>
          </p:cNvPr>
          <p:cNvSpPr txBox="1">
            <a:spLocks/>
          </p:cNvSpPr>
          <p:nvPr/>
        </p:nvSpPr>
        <p:spPr>
          <a:xfrm rot="16200000">
            <a:off x="-2835430" y="3168574"/>
            <a:ext cx="4874704" cy="520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Place of the Event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56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Flying Wings?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122" name="Picture 2" descr="https://cevans.me/VINTAGE/Documentation/Horten%20III/image00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94" y="1009407"/>
            <a:ext cx="3715333" cy="24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rthrop YB-35 - Wikipe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31101" r="3418" b="24072"/>
          <a:stretch/>
        </p:blipFill>
        <p:spPr bwMode="auto">
          <a:xfrm>
            <a:off x="6283569" y="1002582"/>
            <a:ext cx="3540369" cy="24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B49-2 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17948" r="18710" b="17453"/>
          <a:stretch/>
        </p:blipFill>
        <p:spPr bwMode="auto">
          <a:xfrm>
            <a:off x="2285697" y="3709502"/>
            <a:ext cx="3725830" cy="26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orthrop Grumman B-2 Spirit - Aviation Triv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69" y="3674570"/>
            <a:ext cx="3558289" cy="26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0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Boeing/NASA Blended-Wing Body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146" name="Picture 2" descr="Boeing X-48C Blended Wing Body Research Aircraft Completes Flight Testing.  | Linky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48" y="1264865"/>
            <a:ext cx="693420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0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the Flying 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8194" name="Picture 2" descr="The Flying V — jbenad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7504" r="2222" b="3612"/>
          <a:stretch/>
        </p:blipFill>
        <p:spPr bwMode="auto">
          <a:xfrm>
            <a:off x="1657978" y="1014883"/>
            <a:ext cx="9123903" cy="52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4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11522D-68B7-4810-AEA6-A12A366E9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r="95774"/>
          <a:stretch/>
        </p:blipFill>
        <p:spPr>
          <a:xfrm flipH="1">
            <a:off x="-2" y="-8627"/>
            <a:ext cx="2105095" cy="68752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/>
          <a:stretch/>
        </p:blipFill>
        <p:spPr>
          <a:xfrm>
            <a:off x="2105094" y="-17253"/>
            <a:ext cx="10086906" cy="687525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503925" y="1393688"/>
            <a:ext cx="639543" cy="1217019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143465" y="1466258"/>
            <a:ext cx="345059" cy="1212039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6286257" y="693030"/>
            <a:ext cx="2776299" cy="51296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Complementary to propulsion innovations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773702" y="4651378"/>
            <a:ext cx="1317743" cy="708367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8223220" y="5231503"/>
            <a:ext cx="3200400" cy="25648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290-365 passengers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8622305" y="4368459"/>
            <a:ext cx="3137755" cy="25648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Stretchable wing 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674407" y="4204754"/>
            <a:ext cx="857912" cy="258927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943065" y="1709531"/>
            <a:ext cx="923027" cy="506768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3095914" y="1447146"/>
            <a:ext cx="3200400" cy="25648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Winglets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927656" y="1536731"/>
            <a:ext cx="2000819" cy="25648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Control surfaces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0481966" y="1854832"/>
            <a:ext cx="160156" cy="1011499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192568" y="3603969"/>
            <a:ext cx="490875" cy="509219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2351297" y="2999166"/>
            <a:ext cx="2388395" cy="51296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20% less energy consumption</a:t>
            </a:r>
            <a:endParaRPr lang="nl-N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4058949" y="5785967"/>
            <a:ext cx="2120787" cy="25648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chemeClr val="bg2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Oval pressure cabin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5304997" y="5039155"/>
            <a:ext cx="333375" cy="746812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0642121" y="1854832"/>
            <a:ext cx="694467" cy="505749"/>
          </a:xfrm>
          <a:prstGeom prst="line">
            <a:avLst/>
          </a:prstGeom>
          <a:ln>
            <a:solidFill>
              <a:srgbClr val="00A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Flying V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863B9A-888C-46A7-A5B8-71CCB818CEBB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050596-B8A9-4DC2-8A54-BEE7314577B3}"/>
              </a:ext>
            </a:extLst>
          </p:cNvPr>
          <p:cNvSpPr/>
          <p:nvPr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114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9" grpId="0"/>
      <p:bldP spid="24" grpId="0"/>
      <p:bldP spid="31" grpId="0"/>
      <p:bldP spid="34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99091A0D-337F-427E-8F2A-A009EBBB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30" y="615268"/>
            <a:ext cx="5719951" cy="6016673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E0E3DE4D-C958-437E-8914-6A9752D8A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05" y="606401"/>
            <a:ext cx="5719951" cy="6016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of the Cross Section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DA3E079-F775-4194-B05D-72FFB12268D6}"/>
              </a:ext>
            </a:extLst>
          </p:cNvPr>
          <p:cNvSpPr/>
          <p:nvPr/>
        </p:nvSpPr>
        <p:spPr>
          <a:xfrm>
            <a:off x="2817696" y="-1326332"/>
            <a:ext cx="6634398" cy="6634398"/>
          </a:xfrm>
          <a:prstGeom prst="ellipse">
            <a:avLst/>
          </a:prstGeom>
          <a:noFill/>
          <a:ln w="762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</a:t>
            </a:r>
            <a:endParaRPr lang="en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D220C0-CD2E-4808-A4EB-75DB7B241D26}"/>
              </a:ext>
            </a:extLst>
          </p:cNvPr>
          <p:cNvSpPr/>
          <p:nvPr/>
        </p:nvSpPr>
        <p:spPr>
          <a:xfrm>
            <a:off x="2837262" y="3141375"/>
            <a:ext cx="6634398" cy="6634398"/>
          </a:xfrm>
          <a:prstGeom prst="ellipse">
            <a:avLst/>
          </a:prstGeom>
          <a:noFill/>
          <a:ln w="762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C0E3E5-5AB9-40B0-8E33-C4F93ECF3C4C}"/>
              </a:ext>
            </a:extLst>
          </p:cNvPr>
          <p:cNvSpPr/>
          <p:nvPr/>
        </p:nvSpPr>
        <p:spPr>
          <a:xfrm>
            <a:off x="4160461" y="3441317"/>
            <a:ext cx="1554540" cy="1554540"/>
          </a:xfrm>
          <a:prstGeom prst="ellipse">
            <a:avLst/>
          </a:prstGeom>
          <a:noFill/>
          <a:ln w="762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73A060-5FC8-473C-8D45-84C6AA168562}"/>
              </a:ext>
            </a:extLst>
          </p:cNvPr>
          <p:cNvSpPr/>
          <p:nvPr/>
        </p:nvSpPr>
        <p:spPr>
          <a:xfrm>
            <a:off x="6556345" y="3441317"/>
            <a:ext cx="1554540" cy="1554540"/>
          </a:xfrm>
          <a:prstGeom prst="ellipse">
            <a:avLst/>
          </a:prstGeom>
          <a:noFill/>
          <a:ln w="762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97DDC-99EA-4796-99E9-18EBD4128001}"/>
              </a:ext>
            </a:extLst>
          </p:cNvPr>
          <p:cNvSpPr/>
          <p:nvPr/>
        </p:nvSpPr>
        <p:spPr>
          <a:xfrm>
            <a:off x="4431030" y="3610929"/>
            <a:ext cx="3387090" cy="1235392"/>
          </a:xfrm>
          <a:prstGeom prst="rect">
            <a:avLst/>
          </a:prstGeom>
          <a:noFill/>
          <a:ln w="76200">
            <a:solidFill>
              <a:schemeClr val="tx1">
                <a:alpha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50AEE4-BEA1-49C1-B679-E670C5345EA8}"/>
              </a:ext>
            </a:extLst>
          </p:cNvPr>
          <p:cNvSpPr/>
          <p:nvPr/>
        </p:nvSpPr>
        <p:spPr>
          <a:xfrm>
            <a:off x="3009900" y="971550"/>
            <a:ext cx="21907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0011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8629" r="10298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25C50D-682B-41AE-920A-B1498CFA96A8}"/>
              </a:ext>
            </a:extLst>
          </p:cNvPr>
          <p:cNvSpPr/>
          <p:nvPr/>
        </p:nvSpPr>
        <p:spPr>
          <a:xfrm rot="5400000">
            <a:off x="4933950" y="-4933950"/>
            <a:ext cx="2324100" cy="12192000"/>
          </a:xfrm>
          <a:prstGeom prst="rect">
            <a:avLst/>
          </a:prstGeom>
          <a:gradFill>
            <a:gsLst>
              <a:gs pos="29000">
                <a:schemeClr val="bg1">
                  <a:alpha val="80000"/>
                </a:schemeClr>
              </a:gs>
              <a:gs pos="54000">
                <a:schemeClr val="bg1">
                  <a:alpha val="0"/>
                </a:schemeClr>
              </a:gs>
            </a:gsLst>
            <a:lin ang="21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of the Cross Section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2450EF-5B0E-44B5-BBE3-F90164821639}"/>
              </a:ext>
            </a:extLst>
          </p:cNvPr>
          <p:cNvSpPr/>
          <p:nvPr/>
        </p:nvSpPr>
        <p:spPr>
          <a:xfrm rot="16200000">
            <a:off x="7754177" y="2420178"/>
            <a:ext cx="2324100" cy="6551543"/>
          </a:xfrm>
          <a:prstGeom prst="rect">
            <a:avLst/>
          </a:prstGeom>
          <a:gradFill>
            <a:gsLst>
              <a:gs pos="15000">
                <a:schemeClr val="tx1">
                  <a:alpha val="40000"/>
                </a:schemeClr>
              </a:gs>
              <a:gs pos="31000">
                <a:schemeClr val="tx1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55E23-5BF6-4016-AD7D-0F41312F6421}"/>
              </a:ext>
            </a:extLst>
          </p:cNvPr>
          <p:cNvSpPr txBox="1"/>
          <p:nvPr/>
        </p:nvSpPr>
        <p:spPr bwMode="auto">
          <a:xfrm>
            <a:off x="10248900" y="6376470"/>
            <a:ext cx="1679575" cy="18720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Design: Studio OSO</a:t>
            </a:r>
            <a:endParaRPr lang="nl-N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25AAAD-1529-4E7E-A043-872C361EA3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3" y="5988659"/>
            <a:ext cx="1474397" cy="5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632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9218" name="Picture 2" descr="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25AAAD-1529-4E7E-A043-872C361EA3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3" y="5988659"/>
            <a:ext cx="1474397" cy="5750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12272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18617" r="26262" b="21370"/>
          <a:stretch/>
        </p:blipFill>
        <p:spPr>
          <a:xfrm>
            <a:off x="3230969" y="-155968"/>
            <a:ext cx="7013967" cy="7013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Cabin Analysis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277" y="2042901"/>
            <a:ext cx="7161225" cy="1857770"/>
            <a:chOff x="5507954" y="3154070"/>
            <a:chExt cx="7161225" cy="18577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8" b="59032"/>
            <a:stretch/>
          </p:blipFill>
          <p:spPr>
            <a:xfrm>
              <a:off x="5507954" y="3154070"/>
              <a:ext cx="7161225" cy="9028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30" b="16225"/>
            <a:stretch/>
          </p:blipFill>
          <p:spPr>
            <a:xfrm>
              <a:off x="5507954" y="4051140"/>
              <a:ext cx="7161225" cy="9607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500132" y="166675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A350-1000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4502" y="167356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FV-1000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0646" y="4523272"/>
            <a:ext cx="1969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Pax</a:t>
            </a:r>
            <a:r>
              <a:rPr lang="en-GB" dirty="0"/>
              <a:t> = 369</a:t>
            </a:r>
          </a:p>
          <a:p>
            <a:r>
              <a:rPr lang="en-GB" dirty="0"/>
              <a:t>Floor area = 314m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517483" y="4523272"/>
            <a:ext cx="1969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Pax</a:t>
            </a:r>
            <a:r>
              <a:rPr lang="en-GB" dirty="0"/>
              <a:t> = 368</a:t>
            </a:r>
          </a:p>
          <a:p>
            <a:r>
              <a:rPr lang="en-GB" dirty="0"/>
              <a:t>Floor area = 334m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601424" y="4661771"/>
            <a:ext cx="1328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1.10 </a:t>
            </a:r>
            <a:r>
              <a:rPr lang="en-GB" dirty="0" err="1"/>
              <a:t>pax</a:t>
            </a:r>
            <a:r>
              <a:rPr lang="en-GB" dirty="0"/>
              <a:t>/m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511561" y="4661771"/>
            <a:ext cx="1328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1.18 </a:t>
            </a:r>
            <a:r>
              <a:rPr lang="en-GB" dirty="0" err="1"/>
              <a:t>pax</a:t>
            </a:r>
            <a:r>
              <a:rPr lang="en-GB" dirty="0"/>
              <a:t>/m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3" name="Right Brace 12"/>
          <p:cNvSpPr/>
          <p:nvPr/>
        </p:nvSpPr>
        <p:spPr>
          <a:xfrm>
            <a:off x="3012729" y="4523272"/>
            <a:ext cx="368254" cy="646331"/>
          </a:xfrm>
          <a:prstGeom prst="rightBrace">
            <a:avLst>
              <a:gd name="adj1" fmla="val 29025"/>
              <a:gd name="adj2" fmla="val 47642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/>
          <p:cNvSpPr/>
          <p:nvPr/>
        </p:nvSpPr>
        <p:spPr>
          <a:xfrm flipH="1">
            <a:off x="7076612" y="4523272"/>
            <a:ext cx="399069" cy="646331"/>
          </a:xfrm>
          <a:prstGeom prst="rightBrace">
            <a:avLst>
              <a:gd name="adj1" fmla="val 29025"/>
              <a:gd name="adj2" fmla="val 47642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31214" y="5792620"/>
            <a:ext cx="514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Flying V has 6% less passengers per unit floor area (!)</a:t>
            </a:r>
          </a:p>
        </p:txBody>
      </p:sp>
    </p:spTree>
    <p:extLst>
      <p:ext uri="{BB962C8B-B14F-4D97-AF65-F5344CB8AC3E}">
        <p14:creationId xmlns:p14="http://schemas.microsoft.com/office/powerpoint/2010/main" val="30662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24349 -0.05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Family Concept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8" r="68048"/>
          <a:stretch/>
        </p:blipFill>
        <p:spPr>
          <a:xfrm>
            <a:off x="0" y="1141299"/>
            <a:ext cx="3817620" cy="4764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40318" r="35587"/>
          <a:stretch/>
        </p:blipFill>
        <p:spPr>
          <a:xfrm>
            <a:off x="3810000" y="1141299"/>
            <a:ext cx="3886200" cy="4764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2" t="40318"/>
          <a:stretch/>
        </p:blipFill>
        <p:spPr>
          <a:xfrm>
            <a:off x="7734300" y="1141299"/>
            <a:ext cx="4213860" cy="4764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9758" y="1295398"/>
            <a:ext cx="1860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FV-800</a:t>
            </a:r>
          </a:p>
          <a:p>
            <a:r>
              <a:rPr lang="en-GB" dirty="0"/>
              <a:t>293 seats</a:t>
            </a:r>
          </a:p>
          <a:p>
            <a:r>
              <a:rPr lang="en-GB" dirty="0"/>
              <a:t>10 LD9 containers</a:t>
            </a:r>
          </a:p>
          <a:p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351129" y="1295397"/>
            <a:ext cx="191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FV-900</a:t>
            </a:r>
          </a:p>
          <a:p>
            <a:r>
              <a:rPr lang="en-GB" dirty="0"/>
              <a:t>328 seats</a:t>
            </a:r>
          </a:p>
          <a:p>
            <a:r>
              <a:rPr lang="en-GB" dirty="0"/>
              <a:t>14 LD9 containers</a:t>
            </a:r>
          </a:p>
          <a:p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8503697" y="1295397"/>
            <a:ext cx="1860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FV-1000</a:t>
            </a:r>
          </a:p>
          <a:p>
            <a:r>
              <a:rPr lang="en-GB" dirty="0"/>
              <a:t>368 seats</a:t>
            </a:r>
          </a:p>
          <a:p>
            <a:r>
              <a:rPr lang="en-GB" dirty="0"/>
              <a:t>18 LD9 containers</a:t>
            </a:r>
          </a:p>
        </p:txBody>
      </p:sp>
    </p:spTree>
    <p:extLst>
      <p:ext uri="{BB962C8B-B14F-4D97-AF65-F5344CB8AC3E}">
        <p14:creationId xmlns:p14="http://schemas.microsoft.com/office/powerpoint/2010/main" val="1583971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irbus-h.assetsadobe2.com/is/image/content/dam/channel-specific/website-/products-and-services/aircraft/aircraft_specifications/passengers/A350-1000_R.png?wid=1000&amp;fit=constrain,1&amp;fmt=png-alph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" y="4925231"/>
            <a:ext cx="2416892" cy="9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Payload-Range Efficiency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1875" y="103866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2990 nm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3223" y="164785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2940 nm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31614" y="302292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2790 nm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94" y="5282964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2540 nm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6767" y="5590741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2510 nm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7800" y="5608052"/>
            <a:ext cx="3501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due to 5% reduction in wetted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58505" y="4190723"/>
            <a:ext cx="368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due to 6% increase in effective span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1966" y="2351182"/>
            <a:ext cx="381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+6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due to 8% decrease in structural weight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77543" y="1394086"/>
            <a:ext cx="4045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due to 750km reduction in harmonic range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28647" y="5769424"/>
            <a:ext cx="2160000" cy="0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19609" y="5341353"/>
            <a:ext cx="1889312" cy="0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98760" y="3125196"/>
            <a:ext cx="1889312" cy="0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04025" y="1787973"/>
            <a:ext cx="1889312" cy="0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32223" y="1173317"/>
            <a:ext cx="7121338" cy="1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14514" y="5341352"/>
            <a:ext cx="3168" cy="1039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21804" y="3125196"/>
            <a:ext cx="0" cy="2208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06167" y="1793619"/>
            <a:ext cx="0" cy="1344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805751" y="1187957"/>
            <a:ext cx="0" cy="600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15926" y="1162479"/>
            <a:ext cx="23934" cy="460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4870" y="2607141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 PRE increase</a:t>
            </a:r>
          </a:p>
        </p:txBody>
      </p:sp>
      <p:pic>
        <p:nvPicPr>
          <p:cNvPr id="1028" name="Picture 4" descr="https://d1rkab7tlqy5f1.cloudfront.net/LR/Subsites/Flying%20V/Mei2019/FlyingV_Left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97" y="332020"/>
            <a:ext cx="2640858" cy="11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46439" y="4821596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A350-1000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040721" y="556639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Flying-V-1000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234161" y="5787860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53821" y="6380845"/>
            <a:ext cx="1889312" cy="0"/>
          </a:xfrm>
          <a:prstGeom prst="line">
            <a:avLst/>
          </a:prstGeom>
          <a:ln>
            <a:solidFill>
              <a:srgbClr val="00A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94855" y="622695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A6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2490 nm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90456" y="5928539"/>
            <a:ext cx="36017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due to reduced design payload weight</a:t>
            </a:r>
          </a:p>
        </p:txBody>
      </p:sp>
    </p:spTree>
    <p:extLst>
      <p:ext uri="{BB962C8B-B14F-4D97-AF65-F5344CB8AC3E}">
        <p14:creationId xmlns:p14="http://schemas.microsoft.com/office/powerpoint/2010/main" val="30915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9" grpId="0"/>
      <p:bldP spid="32" grpId="0"/>
      <p:bldP spid="34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E825C8-668C-4937-895E-6A32D406AA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5988659"/>
            <a:ext cx="1474397" cy="575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77004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7F59007-AC6B-4496-A716-9D3D0BAD1C81}"/>
              </a:ext>
            </a:extLst>
          </p:cNvPr>
          <p:cNvSpPr txBox="1"/>
          <p:nvPr/>
        </p:nvSpPr>
        <p:spPr bwMode="auto">
          <a:xfrm>
            <a:off x="4495800" y="6376471"/>
            <a:ext cx="7432675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L., “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 Study for In-flight Refueling of Passenger Aircraft”, PhD thesis, TU Delft, 2017</a:t>
            </a:r>
            <a:endParaRPr lang="nl-NL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36913" y="318429"/>
            <a:ext cx="7195131" cy="5601451"/>
            <a:chOff x="1736913" y="318429"/>
            <a:chExt cx="7195131" cy="5601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6913" y="318429"/>
              <a:ext cx="7195131" cy="56014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973" y="373063"/>
              <a:ext cx="3202071" cy="179803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011312" y="1458967"/>
              <a:ext cx="252000" cy="252000"/>
            </a:xfrm>
            <a:prstGeom prst="ellipse">
              <a:avLst/>
            </a:prstGeom>
            <a:solidFill>
              <a:srgbClr val="C2950B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7612034" y="1317342"/>
              <a:ext cx="427241" cy="233194"/>
            </a:xfrm>
            <a:prstGeom prst="line">
              <a:avLst/>
            </a:prstGeom>
            <a:ln w="12700">
              <a:solidFill>
                <a:srgbClr val="C295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875512" y="2262102"/>
              <a:ext cx="5791200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6846394" y="1868741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B787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53236" y="2591548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A350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7481163" y="2407058"/>
              <a:ext cx="427241" cy="233194"/>
            </a:xfrm>
            <a:prstGeom prst="line">
              <a:avLst/>
            </a:prstGeom>
            <a:ln w="12700">
              <a:solidFill>
                <a:srgbClr val="F581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3" idx="2"/>
            </p:cNvCxnSpPr>
            <p:nvPr/>
          </p:nvCxnSpPr>
          <p:spPr>
            <a:xfrm flipH="1" flipV="1">
              <a:off x="7124676" y="2176518"/>
              <a:ext cx="148960" cy="63916"/>
            </a:xfrm>
            <a:prstGeom prst="line">
              <a:avLst/>
            </a:prstGeom>
            <a:ln w="12700">
              <a:solidFill>
                <a:srgbClr val="F581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129420" y="2108213"/>
              <a:ext cx="9592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asymptote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41127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it Fly?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79" y="995755"/>
            <a:ext cx="7822495" cy="52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8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Yes it Can!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E825C8-668C-4937-895E-6A32D406AA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5988659"/>
            <a:ext cx="1474397" cy="575015"/>
          </a:xfrm>
          <a:prstGeom prst="rect">
            <a:avLst/>
          </a:prstGeom>
        </p:spPr>
      </p:pic>
      <p:pic>
        <p:nvPicPr>
          <p:cNvPr id="10242" name="Picture 2" descr="Website Justus Benad Aerospace The Flying V First powered flight of Flying V demonstrato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25" y="2843738"/>
            <a:ext cx="4877081" cy="2033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400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d-1871C175-EF1F-45D5-83EE-D3E91981F80A" descr="Imag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" t="7560" r="1590" b="6368"/>
          <a:stretch/>
        </p:blipFill>
        <p:spPr bwMode="auto">
          <a:xfrm>
            <a:off x="0" y="0"/>
            <a:ext cx="12208458" cy="71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Pioneering Spirit back to Europe!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50596-B8A9-4DC2-8A54-BEE7314577B3}"/>
              </a:ext>
            </a:extLst>
          </p:cNvPr>
          <p:cNvSpPr/>
          <p:nvPr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/>
          <p:cNvSpPr txBox="1"/>
          <p:nvPr/>
        </p:nvSpPr>
        <p:spPr>
          <a:xfrm>
            <a:off x="6461760" y="1225278"/>
            <a:ext cx="421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Flying V versus Tube-and-Wing: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dirty="0"/>
              <a:t>Lower structural weight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dirty="0"/>
              <a:t>Higher aerodynamic efficiency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dirty="0"/>
              <a:t>No flaps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dirty="0"/>
              <a:t>Simple family concept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dirty="0"/>
              <a:t>Adequate handling qualities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5178" y="5643394"/>
            <a:ext cx="6962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Flying V has the potential to disrupt aviation industry</a:t>
            </a:r>
          </a:p>
        </p:txBody>
      </p:sp>
    </p:spTree>
    <p:extLst>
      <p:ext uri="{BB962C8B-B14F-4D97-AF65-F5344CB8AC3E}">
        <p14:creationId xmlns:p14="http://schemas.microsoft.com/office/powerpoint/2010/main" val="39721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11522D-68B7-4810-AEA6-A12A366E9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r="95774" b="1"/>
          <a:stretch/>
        </p:blipFill>
        <p:spPr>
          <a:xfrm flipH="1">
            <a:off x="-6" y="1"/>
            <a:ext cx="2753014" cy="43615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1"/>
          <a:stretch/>
        </p:blipFill>
        <p:spPr>
          <a:xfrm>
            <a:off x="2753009" y="0"/>
            <a:ext cx="7521565" cy="436151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A050596-B8A9-4DC2-8A54-BEE7314577B3}"/>
              </a:ext>
            </a:extLst>
          </p:cNvPr>
          <p:cNvSpPr/>
          <p:nvPr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1299B-C52A-4CF6-B3E7-37FB5AC6C97A}"/>
              </a:ext>
            </a:extLst>
          </p:cNvPr>
          <p:cNvSpPr txBox="1"/>
          <p:nvPr/>
        </p:nvSpPr>
        <p:spPr>
          <a:xfrm>
            <a:off x="-304278" y="4971864"/>
            <a:ext cx="7344228" cy="9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u="sng" dirty="0">
                <a:latin typeface="Arial" panose="020B0604020202020204" pitchFamily="34" charset="0"/>
                <a:cs typeface="Arial" panose="020B0604020202020204" pitchFamily="34" charset="0"/>
              </a:rPr>
              <a:t>tudelft.nl/flying-v</a:t>
            </a:r>
          </a:p>
          <a:p>
            <a:pPr algn="ctr"/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330BF-FBDE-4A5E-AC18-3F472CA40775}"/>
              </a:ext>
            </a:extLst>
          </p:cNvPr>
          <p:cNvSpPr txBox="1"/>
          <p:nvPr/>
        </p:nvSpPr>
        <p:spPr>
          <a:xfrm>
            <a:off x="5216406" y="5079386"/>
            <a:ext cx="5391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u="sng" dirty="0">
                <a:latin typeface="Arial" panose="020B0604020202020204" pitchFamily="34" charset="0"/>
                <a:cs typeface="Arial" panose="020B0604020202020204" pitchFamily="34" charset="0"/>
              </a:rPr>
              <a:t>linkedin.com/in/roelofvos</a:t>
            </a:r>
          </a:p>
          <a:p>
            <a:pPr algn="r"/>
            <a:endParaRPr lang="en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48391C-9B45-446E-A108-1438C097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r="95774" b="1"/>
          <a:stretch/>
        </p:blipFill>
        <p:spPr>
          <a:xfrm flipH="1">
            <a:off x="10274574" y="0"/>
            <a:ext cx="1917426" cy="436151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8D08910-1CFF-46F2-BFDE-F5B79B658C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15" y="4268245"/>
            <a:ext cx="607552" cy="60755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7F5935C-A0B7-4B91-92FF-3E8231E0C9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4060" y="4268245"/>
            <a:ext cx="607551" cy="6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626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Research</a:t>
            </a:r>
          </a:p>
        </p:txBody>
      </p:sp>
      <p:pic>
        <p:nvPicPr>
          <p:cNvPr id="1036" name="Picture 12" descr="Afbeeldingsresultaat voor gkn fokk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55" y="4451732"/>
            <a:ext cx="1367927" cy="12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beeldingsresultaat voor adse logo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27" y="4862047"/>
            <a:ext cx="1826768" cy="7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fbeeldingsresultaat voor schiphol group logo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8" b="15454"/>
          <a:stretch/>
        </p:blipFill>
        <p:spPr bwMode="auto">
          <a:xfrm>
            <a:off x="8746105" y="4530656"/>
            <a:ext cx="2039166" cy="10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27" y="2372585"/>
            <a:ext cx="2427307" cy="461000"/>
          </a:xfrm>
          <a:prstGeom prst="rect">
            <a:avLst/>
          </a:prstGeom>
        </p:spPr>
      </p:pic>
      <p:pic>
        <p:nvPicPr>
          <p:cNvPr id="1046" name="Picture 22" descr="Afbeeldingsresultaat voor klm logo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35" y="1766377"/>
            <a:ext cx="1829500" cy="10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0AC285B6-AD42-4B25-AA29-D3F80D0E1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02" y="1592392"/>
            <a:ext cx="3182542" cy="1241193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EC6B5A3D-5F67-48A0-BF9C-6140023EA2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39977" r="38519" b="44259"/>
          <a:stretch/>
        </p:blipFill>
        <p:spPr>
          <a:xfrm>
            <a:off x="3715444" y="5037750"/>
            <a:ext cx="2247900" cy="434977"/>
          </a:xfrm>
          <a:prstGeom prst="rect">
            <a:avLst/>
          </a:prstGeom>
        </p:spPr>
      </p:pic>
      <p:pic>
        <p:nvPicPr>
          <p:cNvPr id="8194" name="Picture 2" descr="File:Siegel TU Braunschweig transparent.svg - Wikimedia Commons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08" y="3555640"/>
            <a:ext cx="1553576" cy="5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estand:TU-Berlin-Logo.svg - Wikipedia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3" y="3415768"/>
            <a:ext cx="1167219" cy="8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oyal NLR on Twitter: &quot;Kroon op NLR 100 jaar! Ter ere van het 100-jarige  bestaan is door Zijne Majesteit Koning Willem Alexander aan NLR #Koninklijk  predicaat toegekend. NLR mag zich nu Koninklijk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54" y="3177420"/>
            <a:ext cx="1332962" cy="13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7966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26" name="Picture 2" descr="https://upload.wikimedia.org/wikipedia/commons/thumb/1/14/XB47_on_runway.jpg/1280px-XB47_on_run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694" cy="787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5326AD-A224-4CA3-B5A5-CE60EEB9473A}"/>
              </a:ext>
            </a:extLst>
          </p:cNvPr>
          <p:cNvSpPr/>
          <p:nvPr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8379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050" name="Picture 2" descr="Aerial top/side view of gray B-52H flying over Tex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586"/>
            <a:ext cx="12192000" cy="82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5326AD-A224-4CA3-B5A5-CE60EEB9473A}"/>
              </a:ext>
            </a:extLst>
          </p:cNvPr>
          <p:cNvSpPr/>
          <p:nvPr/>
        </p:nvSpPr>
        <p:spPr>
          <a:xfrm>
            <a:off x="263525" y="5985106"/>
            <a:ext cx="1473835" cy="581623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2106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074" name="Picture 2" descr="Boeing 367-80 in f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93" y="-773723"/>
            <a:ext cx="12272793" cy="81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E825C8-668C-4937-895E-6A32D406AA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5988659"/>
            <a:ext cx="1474397" cy="575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2429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098" name="Picture 2" descr="The prototype Boeing 747, N7470, City of Everett, takes off at Paine Field, 9 February 1969. (Boeing/The Museum of Fl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15"/>
            <a:ext cx="12196653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E825C8-668C-4937-895E-6A32D406AA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5988659"/>
            <a:ext cx="1474397" cy="575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BB6D04-09EC-4D22-B92A-102F9D43BD9D}"/>
              </a:ext>
            </a:extLst>
          </p:cNvPr>
          <p:cNvSpPr/>
          <p:nvPr/>
        </p:nvSpPr>
        <p:spPr>
          <a:xfrm>
            <a:off x="-1" y="296863"/>
            <a:ext cx="606288" cy="35912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13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rest is history…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CA5A3D-1694-CF4D-8BFB-BF80A8B5E327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170" name="Picture 2" descr="Pictures: A300 appears in Airbus heritage scheme in Toulouse | News |  Flight 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27" y="1353615"/>
            <a:ext cx="2955744" cy="19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irbus A350-1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15" y="1367061"/>
            <a:ext cx="3540433" cy="19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oeing donates the first 787-8 prototype (N787BA, ZA001) to Nagoya, Japan |  World Airline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27" y="3620675"/>
            <a:ext cx="3540433" cy="23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oeing 777X expected to fly on June 26, according to Emirates Airline  president - Air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16" y="3620675"/>
            <a:ext cx="3540432" cy="23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Flickriver: Guillaume Besnard Aviation Photography's photos tagged with  airbushousecol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98" y="1353615"/>
            <a:ext cx="2977662" cy="198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1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Problem: Aviation’s Contribution to Global Warming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43" t="21111" r="69286" b="37222"/>
          <a:stretch/>
        </p:blipFill>
        <p:spPr>
          <a:xfrm>
            <a:off x="405847" y="1341120"/>
            <a:ext cx="8241791" cy="3863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7638" y="2626459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43% of emissions from wide-body aircraft</a:t>
            </a:r>
          </a:p>
        </p:txBody>
      </p:sp>
      <p:cxnSp>
        <p:nvCxnSpPr>
          <p:cNvPr id="6" name="Straight Connector 5"/>
          <p:cNvCxnSpPr>
            <a:endCxn id="4" idx="1"/>
          </p:cNvCxnSpPr>
          <p:nvPr/>
        </p:nvCxnSpPr>
        <p:spPr>
          <a:xfrm flipV="1">
            <a:off x="7795260" y="2949625"/>
            <a:ext cx="852378" cy="32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41" y="2626459"/>
            <a:ext cx="4354295" cy="27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2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Problem: </a:t>
            </a:r>
            <a:r>
              <a:rPr lang="en-GB" dirty="0">
                <a:solidFill>
                  <a:srgbClr val="00A6D6"/>
                </a:solidFill>
              </a:rPr>
              <a:t>Tube-and-Wing </a:t>
            </a:r>
            <a:r>
              <a:rPr lang="en-GB" dirty="0"/>
              <a:t>Aircraft Fully Mature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046" y="1183622"/>
            <a:ext cx="6259964" cy="4873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2010" y="2697552"/>
            <a:ext cx="362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Tube-and-wing aircraft are at a </a:t>
            </a:r>
            <a:r>
              <a:rPr lang="en-GB" b="1" dirty="0"/>
              <a:t>plateau in terms of their efficiency growth with time</a:t>
            </a:r>
          </a:p>
          <a:p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272784" y="2895600"/>
            <a:ext cx="989226" cy="12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30136" y="1981748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technologies are required to improve efficiency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40910" y="2304914"/>
            <a:ext cx="989226" cy="12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F59007-AC6B-4496-A716-9D3D0BAD1C81}"/>
              </a:ext>
            </a:extLst>
          </p:cNvPr>
          <p:cNvSpPr txBox="1"/>
          <p:nvPr/>
        </p:nvSpPr>
        <p:spPr bwMode="auto">
          <a:xfrm>
            <a:off x="4495800" y="6376471"/>
            <a:ext cx="7432675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L., “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 Study for In-flight Refueling of Passenger Aircraft”, PhD thesis, TU Delft, 2017</a:t>
            </a:r>
            <a:endParaRPr lang="nl-NL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52539"/>
            <a:ext cx="1763106" cy="697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4" y="3967354"/>
            <a:ext cx="4643003" cy="132129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 flipV="1">
            <a:off x="5645727" y="2150065"/>
            <a:ext cx="155512" cy="652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98713" y="3025196"/>
            <a:ext cx="1891451" cy="1451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7be96d2f-e560-4b54-a781-cc16c7019755"/>
  <p:tag name="TPVERSION" val="8"/>
  <p:tag name="TPFULLVERSION" val="8.6.2.11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1_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solidFill>
          <a:schemeClr val="bg2"/>
        </a:solidFill>
        <a:ln>
          <a:headEnd/>
          <a:tailEnd/>
        </a:ln>
      </a:spPr>
      <a:bodyPr lIns="0" tIns="0" rIns="0" bIns="0"/>
      <a:lstStyle>
        <a:defPPr>
          <a:lnSpc>
            <a:spcPts val="2500"/>
          </a:lnSpc>
          <a:buClr>
            <a:schemeClr val="bg2"/>
          </a:buClr>
          <a:defRPr sz="1400" b="1" dirty="0" smtClean="0">
            <a:latin typeface="+mj-lt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16940</TotalTime>
  <Words>735</Words>
  <Application>Microsoft Office PowerPoint</Application>
  <PresentationFormat>Breedbeeld</PresentationFormat>
  <Paragraphs>148</Paragraphs>
  <Slides>25</Slides>
  <Notes>13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TU Delft-UltraLight</vt:lpstr>
      <vt:lpstr>Wingdings</vt:lpstr>
      <vt:lpstr>1_Office Theme</vt:lpstr>
      <vt:lpstr>Custom Design</vt:lpstr>
      <vt:lpstr>2_Office Theme</vt:lpstr>
      <vt:lpstr>Design of a  Flying V Subsonic Transport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rest is history…</vt:lpstr>
      <vt:lpstr>The Problem: Aviation’s Contribution to Global Warming</vt:lpstr>
      <vt:lpstr>The Problem: Tube-and-Wing Aircraft Fully Mature</vt:lpstr>
      <vt:lpstr>What about Flying Wings?</vt:lpstr>
      <vt:lpstr>Boeing/NASA Blended-Wing Body</vt:lpstr>
      <vt:lpstr>Introducing the Flying V</vt:lpstr>
      <vt:lpstr>Flying V Overview</vt:lpstr>
      <vt:lpstr>Design of the Cross Section</vt:lpstr>
      <vt:lpstr>Design of the Cross Section</vt:lpstr>
      <vt:lpstr>PowerPoint-presentatie</vt:lpstr>
      <vt:lpstr>Cabin Analysis</vt:lpstr>
      <vt:lpstr>Family Concept</vt:lpstr>
      <vt:lpstr>Payload-Range Efficiency</vt:lpstr>
      <vt:lpstr>PowerPoint-presentatie</vt:lpstr>
      <vt:lpstr>Can it Fly?</vt:lpstr>
      <vt:lpstr>Yes it Can!</vt:lpstr>
      <vt:lpstr>Pioneering Spirit back to Europe!</vt:lpstr>
      <vt:lpstr>PowerPoint-presentatie</vt:lpstr>
      <vt:lpstr>Collaborative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Local-Admin</dc:creator>
  <cp:lastModifiedBy>Tessa Jansen</cp:lastModifiedBy>
  <cp:revision>248</cp:revision>
  <dcterms:created xsi:type="dcterms:W3CDTF">2019-11-08T10:13:59Z</dcterms:created>
  <dcterms:modified xsi:type="dcterms:W3CDTF">2021-03-26T10:34:33Z</dcterms:modified>
</cp:coreProperties>
</file>