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  <p:sldMasterId id="2147483734" r:id="rId6"/>
  </p:sldMasterIdLst>
  <p:notesMasterIdLst>
    <p:notesMasterId r:id="rId13"/>
  </p:notesMasterIdLst>
  <p:sldIdLst>
    <p:sldId id="298" r:id="rId7"/>
    <p:sldId id="299" r:id="rId8"/>
    <p:sldId id="300" r:id="rId9"/>
    <p:sldId id="308" r:id="rId10"/>
    <p:sldId id="309" r:id="rId11"/>
    <p:sldId id="310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3CF1B9-6BA1-459E-98EE-BA49B3EEB98D}" v="1" dt="2021-03-25T11:03:10.4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Jansen" userId="6fd4b46e-88ab-4991-9e4e-f2f744c38280" providerId="ADAL" clId="{363CF1B9-6BA1-459E-98EE-BA49B3EEB98D}"/>
    <pc:docChg chg="custSel modSld">
      <pc:chgData name="Frank Jansen" userId="6fd4b46e-88ab-4991-9e4e-f2f744c38280" providerId="ADAL" clId="{363CF1B9-6BA1-459E-98EE-BA49B3EEB98D}" dt="2021-03-25T11:09:37.925" v="217" actId="20577"/>
      <pc:docMkLst>
        <pc:docMk/>
      </pc:docMkLst>
      <pc:sldChg chg="modSp mod">
        <pc:chgData name="Frank Jansen" userId="6fd4b46e-88ab-4991-9e4e-f2f744c38280" providerId="ADAL" clId="{363CF1B9-6BA1-459E-98EE-BA49B3EEB98D}" dt="2021-03-25T11:09:37.925" v="217" actId="20577"/>
        <pc:sldMkLst>
          <pc:docMk/>
          <pc:sldMk cId="2742974905" sldId="309"/>
        </pc:sldMkLst>
        <pc:spChg chg="mod">
          <ac:chgData name="Frank Jansen" userId="6fd4b46e-88ab-4991-9e4e-f2f744c38280" providerId="ADAL" clId="{363CF1B9-6BA1-459E-98EE-BA49B3EEB98D}" dt="2021-03-25T11:09:37.925" v="217" actId="20577"/>
          <ac:spMkLst>
            <pc:docMk/>
            <pc:sldMk cId="2742974905" sldId="309"/>
            <ac:spMk id="3" creationId="{9C47294D-DA53-4864-9F82-043B8426C740}"/>
          </ac:spMkLst>
        </pc:spChg>
      </pc:sldChg>
      <pc:sldChg chg="modSp mod">
        <pc:chgData name="Frank Jansen" userId="6fd4b46e-88ab-4991-9e4e-f2f744c38280" providerId="ADAL" clId="{363CF1B9-6BA1-459E-98EE-BA49B3EEB98D}" dt="2021-03-25T11:08:04.607" v="175" actId="6549"/>
        <pc:sldMkLst>
          <pc:docMk/>
          <pc:sldMk cId="137504806" sldId="310"/>
        </pc:sldMkLst>
        <pc:spChg chg="mod">
          <ac:chgData name="Frank Jansen" userId="6fd4b46e-88ab-4991-9e4e-f2f744c38280" providerId="ADAL" clId="{363CF1B9-6BA1-459E-98EE-BA49B3EEB98D}" dt="2021-03-25T11:08:04.607" v="175" actId="6549"/>
          <ac:spMkLst>
            <pc:docMk/>
            <pc:sldMk cId="137504806" sldId="310"/>
            <ac:spMk id="3" creationId="{D04D3129-9C19-45D2-B11D-30DC2E878A4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ED922-C385-4913-8F52-F5000F1C0A08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90B87-B8A3-48D7-9C52-7D5D7717F1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22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members:</a:t>
            </a:r>
          </a:p>
          <a:p>
            <a:pPr fontAlgn="base">
              <a:buBlip>
                <a:blip r:embed="rId3"/>
              </a:buBlip>
            </a:pPr>
            <a:r>
              <a:rPr lang="nl-NL" dirty="0"/>
              <a:t> </a:t>
            </a:r>
            <a:r>
              <a:rPr lang="nl-NL" sz="2400" dirty="0"/>
              <a:t>100+ members, </a:t>
            </a:r>
            <a:r>
              <a:rPr lang="nl-NL" sz="2400" dirty="0" err="1"/>
              <a:t>covering</a:t>
            </a:r>
            <a:r>
              <a:rPr lang="nl-NL" sz="2400" dirty="0"/>
              <a:t> </a:t>
            </a:r>
            <a:r>
              <a:rPr lang="nl-NL" sz="2400" dirty="0">
                <a:solidFill>
                  <a:srgbClr val="FE5000"/>
                </a:solidFill>
              </a:rPr>
              <a:t>95%</a:t>
            </a:r>
            <a:r>
              <a:rPr lang="nl-NL" sz="2400" dirty="0"/>
              <a:t> of the </a:t>
            </a:r>
            <a:r>
              <a:rPr lang="nl-NL" sz="2400" dirty="0" err="1"/>
              <a:t>total</a:t>
            </a:r>
            <a:r>
              <a:rPr lang="nl-NL" sz="2400" dirty="0"/>
              <a:t> Dutch </a:t>
            </a:r>
            <a:r>
              <a:rPr lang="nl-NL" sz="2400" dirty="0" err="1"/>
              <a:t>aviation</a:t>
            </a:r>
            <a:r>
              <a:rPr lang="nl-NL" sz="2400" dirty="0"/>
              <a:t> </a:t>
            </a:r>
            <a:r>
              <a:rPr lang="nl-NL" sz="2400" dirty="0" err="1"/>
              <a:t>industry</a:t>
            </a:r>
            <a:r>
              <a:rPr lang="nl-NL" sz="2400" dirty="0"/>
              <a:t> turnover</a:t>
            </a:r>
            <a:r>
              <a:rPr lang="nl-NL" dirty="0"/>
              <a:t> </a:t>
            </a:r>
            <a:r>
              <a:rPr lang="en-US" dirty="0"/>
              <a:t>​</a:t>
            </a:r>
          </a:p>
          <a:p>
            <a:pPr fontAlgn="base">
              <a:buBlip>
                <a:blip r:embed="rId3"/>
              </a:buBlip>
            </a:pPr>
            <a:endParaRPr lang="nl-NL" dirty="0"/>
          </a:p>
          <a:p>
            <a:pPr fontAlgn="base">
              <a:buBlip>
                <a:blip r:embed="rId3"/>
              </a:buBlip>
            </a:pPr>
            <a:r>
              <a:rPr lang="nl-NL" sz="2400" dirty="0"/>
              <a:t>Members </a:t>
            </a:r>
            <a:r>
              <a:rPr lang="nl-NL" sz="2400" dirty="0" err="1"/>
              <a:t>characteristics</a:t>
            </a:r>
            <a:r>
              <a:rPr lang="nl-NL" sz="2400" dirty="0"/>
              <a:t>:</a:t>
            </a:r>
            <a:r>
              <a:rPr lang="nl-NL" dirty="0"/>
              <a:t> </a:t>
            </a:r>
            <a:r>
              <a:rPr lang="en-US" dirty="0"/>
              <a:t>​</a:t>
            </a:r>
          </a:p>
          <a:p>
            <a:pPr lvl="1" fontAlgn="base">
              <a:buBlip>
                <a:blip r:embed="rId3"/>
              </a:buBlip>
            </a:pPr>
            <a:r>
              <a:rPr lang="nl-NL" dirty="0"/>
              <a:t> </a:t>
            </a:r>
            <a:r>
              <a:rPr lang="nl-NL" sz="2200" dirty="0" err="1"/>
              <a:t>Education</a:t>
            </a:r>
            <a:r>
              <a:rPr lang="nl-NL" sz="2200" dirty="0"/>
              <a:t> </a:t>
            </a:r>
            <a:r>
              <a:rPr lang="nl-NL" sz="2200" dirty="0" err="1"/>
              <a:t>and</a:t>
            </a:r>
            <a:r>
              <a:rPr lang="nl-NL" sz="2200" dirty="0"/>
              <a:t> training: </a:t>
            </a:r>
            <a:r>
              <a:rPr lang="nl-NL" sz="2200" dirty="0" err="1"/>
              <a:t>all</a:t>
            </a:r>
            <a:r>
              <a:rPr lang="nl-NL" sz="2200" dirty="0"/>
              <a:t> levels</a:t>
            </a:r>
            <a:r>
              <a:rPr lang="en-US" sz="2200" dirty="0"/>
              <a:t>​</a:t>
            </a:r>
          </a:p>
          <a:p>
            <a:pPr lvl="1" fontAlgn="base">
              <a:buBlip>
                <a:blip r:embed="rId3"/>
              </a:buBlip>
            </a:pPr>
            <a:r>
              <a:rPr lang="nl-NL" sz="2200" dirty="0"/>
              <a:t> Research Centers</a:t>
            </a:r>
            <a:r>
              <a:rPr lang="en-US" sz="2200" dirty="0"/>
              <a:t>​</a:t>
            </a:r>
          </a:p>
          <a:p>
            <a:pPr lvl="1" fontAlgn="base">
              <a:buBlip>
                <a:blip r:embed="rId3"/>
              </a:buBlip>
            </a:pPr>
            <a:r>
              <a:rPr lang="nl-NL" sz="2200" dirty="0"/>
              <a:t> Manufacturing </a:t>
            </a:r>
            <a:r>
              <a:rPr lang="nl-NL" sz="2200" dirty="0" err="1"/>
              <a:t>Industry</a:t>
            </a:r>
            <a:r>
              <a:rPr lang="nl-NL" sz="2200" dirty="0"/>
              <a:t>​</a:t>
            </a:r>
          </a:p>
          <a:p>
            <a:pPr lvl="1" fontAlgn="base">
              <a:buBlip>
                <a:blip r:embed="rId3"/>
              </a:buBlip>
            </a:pPr>
            <a:r>
              <a:rPr lang="nl-NL" sz="2200" dirty="0"/>
              <a:t> MRO </a:t>
            </a:r>
            <a:r>
              <a:rPr lang="nl-NL" sz="2200" dirty="0" err="1"/>
              <a:t>Industry</a:t>
            </a:r>
            <a:r>
              <a:rPr lang="nl-NL" sz="2200" dirty="0"/>
              <a:t> (+GSE) </a:t>
            </a:r>
            <a:r>
              <a:rPr lang="en-US" sz="2200" dirty="0"/>
              <a:t>​</a:t>
            </a:r>
          </a:p>
          <a:p>
            <a:pPr lvl="1" fontAlgn="base">
              <a:buBlip>
                <a:blip r:embed="rId3"/>
              </a:buBlip>
            </a:pPr>
            <a:r>
              <a:rPr lang="nl-NL" sz="2200" dirty="0"/>
              <a:t> </a:t>
            </a:r>
            <a:r>
              <a:rPr lang="nl-NL" sz="2200" dirty="0" err="1"/>
              <a:t>Logistics</a:t>
            </a:r>
            <a:r>
              <a:rPr lang="nl-NL" sz="2200" dirty="0"/>
              <a:t>​</a:t>
            </a:r>
          </a:p>
          <a:p>
            <a:pPr lvl="1" fontAlgn="base">
              <a:buBlip>
                <a:blip r:embed="rId3"/>
              </a:buBlip>
            </a:pPr>
            <a:r>
              <a:rPr lang="nl-NL" sz="2200" dirty="0"/>
              <a:t> Consultancy</a:t>
            </a:r>
            <a:r>
              <a:rPr lang="en-US" sz="2200" dirty="0"/>
              <a:t>​</a:t>
            </a:r>
          </a:p>
          <a:p>
            <a:pPr lvl="1" fontAlgn="base">
              <a:buBlip>
                <a:blip r:embed="rId3"/>
              </a:buBlip>
            </a:pPr>
            <a:r>
              <a:rPr lang="nl-NL" sz="2200" dirty="0"/>
              <a:t> Airport Suppliers</a:t>
            </a:r>
            <a:r>
              <a:rPr lang="en-US" sz="2200" dirty="0"/>
              <a:t>​</a:t>
            </a:r>
          </a:p>
          <a:p>
            <a:pPr lvl="1" fontAlgn="base">
              <a:buBlip>
                <a:blip r:embed="rId3"/>
              </a:buBlip>
            </a:pPr>
            <a:r>
              <a:rPr lang="nl-NL" sz="2200" dirty="0"/>
              <a:t> ATM </a:t>
            </a:r>
            <a:r>
              <a:rPr lang="nl-NL" sz="2200" dirty="0" err="1"/>
              <a:t>technologies</a:t>
            </a:r>
            <a:r>
              <a:rPr lang="nl-NL" sz="2200" dirty="0"/>
              <a:t> </a:t>
            </a:r>
            <a:r>
              <a:rPr lang="nl-NL" sz="2200" dirty="0" err="1"/>
              <a:t>and</a:t>
            </a:r>
            <a:r>
              <a:rPr lang="nl-NL" sz="2200" dirty="0"/>
              <a:t> services</a:t>
            </a:r>
            <a:r>
              <a:rPr lang="en-US" sz="2200" dirty="0"/>
              <a:t>​</a:t>
            </a:r>
          </a:p>
          <a:p>
            <a:pPr marL="0" indent="0" fontAlgn="base">
              <a:buNone/>
            </a:pPr>
            <a:endParaRPr lang="nl-NL" dirty="0"/>
          </a:p>
          <a:p>
            <a:pPr fontAlgn="base">
              <a:buBlip>
                <a:blip r:embed="rId3"/>
              </a:buBlip>
            </a:pPr>
            <a:r>
              <a:rPr lang="nl-NL" sz="2400" dirty="0"/>
              <a:t>Members </a:t>
            </a:r>
            <a:r>
              <a:rPr lang="nl-NL" sz="2400" dirty="0" err="1"/>
              <a:t>expect</a:t>
            </a:r>
            <a:r>
              <a:rPr lang="nl-NL" sz="2400" dirty="0"/>
              <a:t> </a:t>
            </a:r>
            <a:r>
              <a:rPr lang="nl-NL" sz="2400" dirty="0" err="1"/>
              <a:t>better</a:t>
            </a:r>
            <a:r>
              <a:rPr lang="nl-NL" sz="2400" dirty="0"/>
              <a:t> </a:t>
            </a:r>
            <a:r>
              <a:rPr lang="nl-NL" sz="2400" dirty="0" err="1"/>
              <a:t>network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market </a:t>
            </a:r>
            <a:r>
              <a:rPr lang="nl-NL" sz="2400" dirty="0" err="1"/>
              <a:t>opportunities</a:t>
            </a:r>
            <a:endParaRPr lang="nl-NL" sz="2400" dirty="0"/>
          </a:p>
          <a:p>
            <a:endParaRPr lang="nl-NL" dirty="0"/>
          </a:p>
          <a:p>
            <a:r>
              <a:rPr lang="en-US" dirty="0"/>
              <a:t>Located in Delft between 140 start-up companies in </a:t>
            </a:r>
            <a:r>
              <a:rPr lang="en-US" dirty="0" err="1"/>
              <a:t>Yes!Delft</a:t>
            </a:r>
            <a:r>
              <a:rPr lang="en-US" dirty="0"/>
              <a:t>, one of the fastest growing/most dynamic environments for entrepreneurship. This for innovation in aviation.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A7936-BFF1-4528-8448-0F60F5AFE851}" type="slidenum">
              <a:rPr lang="en-US" smtClean="0"/>
              <a:t>4</a:t>
            </a:fld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2218B06-90BF-45CE-9404-ED05BE21C10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8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5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8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1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vliegtuig, lucht&#10;&#10;Beschrijving is gegenereerd met zeer hoge betrouwbaarheid">
            <a:extLst>
              <a:ext uri="{FF2B5EF4-FFF2-40B4-BE49-F238E27FC236}">
                <a16:creationId xmlns:a16="http://schemas.microsoft.com/office/drawing/2014/main" id="{7F0FD2F6-0712-45E8-9C27-7B1AFC320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6" b="22804"/>
          <a:stretch/>
        </p:blipFill>
        <p:spPr>
          <a:xfrm>
            <a:off x="4444" y="-3596"/>
            <a:ext cx="12192000" cy="458335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95F676F-DF0D-4862-97EE-A815118919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7" y="5007041"/>
            <a:ext cx="5544455" cy="850078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034EE03C-3F77-4146-87F1-87D1E0B47E62}"/>
              </a:ext>
            </a:extLst>
          </p:cNvPr>
          <p:cNvGrpSpPr/>
          <p:nvPr userDrawn="1"/>
        </p:nvGrpSpPr>
        <p:grpSpPr>
          <a:xfrm>
            <a:off x="-3660" y="4701288"/>
            <a:ext cx="12199319" cy="1871485"/>
            <a:chOff x="-6226" y="4838700"/>
            <a:chExt cx="12199319" cy="1871485"/>
          </a:xfrm>
        </p:grpSpPr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68F4B9DF-0085-4E87-A2A8-E02DFAD9DF3C}"/>
                </a:ext>
              </a:extLst>
            </p:cNvPr>
            <p:cNvCxnSpPr/>
            <p:nvPr userDrawn="1"/>
          </p:nvCxnSpPr>
          <p:spPr>
            <a:xfrm>
              <a:off x="-1" y="6356350"/>
              <a:ext cx="11691258" cy="0"/>
            </a:xfrm>
            <a:prstGeom prst="line">
              <a:avLst/>
            </a:prstGeom>
            <a:ln>
              <a:solidFill>
                <a:srgbClr val="FE5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C126EABF-387F-4B2D-B85E-94EDFEB00B7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592725"/>
              <a:ext cx="12185697" cy="0"/>
            </a:xfrm>
            <a:prstGeom prst="line">
              <a:avLst/>
            </a:prstGeom>
            <a:ln>
              <a:solidFill>
                <a:srgbClr val="FE5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69DA70C1-9BAC-4669-B928-5F4F78B441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6226" y="6707801"/>
              <a:ext cx="11088000" cy="0"/>
            </a:xfrm>
            <a:prstGeom prst="line">
              <a:avLst/>
            </a:prstGeom>
            <a:ln>
              <a:solidFill>
                <a:srgbClr val="FE5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05E74989-B312-4D5F-95BD-2813FF1EC17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079393" y="4838700"/>
              <a:ext cx="1113700" cy="1871485"/>
            </a:xfrm>
            <a:prstGeom prst="line">
              <a:avLst/>
            </a:prstGeom>
            <a:ln>
              <a:solidFill>
                <a:srgbClr val="FE5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E45E7A6F-92B9-4C13-891E-AFF63942EE7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692427" y="5493350"/>
              <a:ext cx="500666" cy="864263"/>
            </a:xfrm>
            <a:prstGeom prst="line">
              <a:avLst/>
            </a:prstGeom>
            <a:ln>
              <a:solidFill>
                <a:srgbClr val="FE5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jdelijke aanduiding voor tekst 2">
            <a:extLst>
              <a:ext uri="{FF2B5EF4-FFF2-40B4-BE49-F238E27FC236}">
                <a16:creationId xmlns:a16="http://schemas.microsoft.com/office/drawing/2014/main" id="{979040EB-31EF-4753-BF85-EE9FF7F376D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40288" y="5432080"/>
            <a:ext cx="5048189" cy="37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55689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514350" indent="-171450">
              <a:buFontTx/>
              <a:buBlip>
                <a:blip r:embed="rId2"/>
              </a:buBlip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857250" indent="-171450">
              <a:buFontTx/>
              <a:buBlip>
                <a:blip r:embed="rId2"/>
              </a:buBlip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200150" indent="-171450">
              <a:buFontTx/>
              <a:buBlip>
                <a:blip r:embed="rId2"/>
              </a:buBlip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543050" indent="-171450">
              <a:buFontTx/>
              <a:buBlip>
                <a:blip r:embed="rId2"/>
              </a:buBlip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 Tekststijl van het model bewerken</a:t>
            </a:r>
          </a:p>
          <a:p>
            <a:pPr lvl="1"/>
            <a:r>
              <a:rPr lang="nl-NL" dirty="0"/>
              <a:t> Tweede niveau</a:t>
            </a:r>
          </a:p>
          <a:p>
            <a:pPr lvl="2"/>
            <a:r>
              <a:rPr lang="nl-NL" dirty="0"/>
              <a:t> 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F3B7-CA52-4BE1-A7F1-6B3C72B3D5BD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DD33-B2D6-4F89-9593-EC39BFB9EE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009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0" y="0"/>
            <a:ext cx="12213770" cy="6266612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-31100" y="4814596"/>
            <a:ext cx="12223100" cy="2077513"/>
          </a:xfrm>
          <a:prstGeom prst="rect">
            <a:avLst/>
          </a:prstGeom>
          <a:solidFill>
            <a:srgbClr val="B7B81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-187863" y="4893764"/>
            <a:ext cx="11232444" cy="1044000"/>
          </a:xfrm>
          <a:prstGeom prst="rect">
            <a:avLst/>
          </a:prstGeom>
        </p:spPr>
        <p:txBody>
          <a:bodyPr anchor="b"/>
          <a:lstStyle>
            <a:lvl1pPr marL="361950" indent="0" algn="l">
              <a:defRPr sz="6000" b="0" baseline="0"/>
            </a:lvl1pPr>
          </a:lstStyle>
          <a:p>
            <a:r>
              <a:rPr lang="nl-NL"/>
              <a:t>TITEL PRESENTATIE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-31100" y="6016298"/>
            <a:ext cx="12223100" cy="875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0404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-187863" y="6144936"/>
            <a:ext cx="9144000" cy="540000"/>
          </a:xfrm>
        </p:spPr>
        <p:txBody>
          <a:bodyPr/>
          <a:lstStyle>
            <a:lvl1pPr marL="450850" indent="0" algn="l">
              <a:buNone/>
              <a:defRPr sz="2400">
                <a:solidFill>
                  <a:srgbClr val="4040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Naam | datum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913" y="6016298"/>
            <a:ext cx="1309680" cy="79727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87135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10" y="2710"/>
            <a:ext cx="12192000" cy="6071616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-31100" y="4814596"/>
            <a:ext cx="12223100" cy="2077513"/>
          </a:xfrm>
          <a:prstGeom prst="rect">
            <a:avLst/>
          </a:prstGeom>
          <a:solidFill>
            <a:srgbClr val="B7B81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-187863" y="4893764"/>
            <a:ext cx="11232444" cy="1044000"/>
          </a:xfrm>
          <a:prstGeom prst="rect">
            <a:avLst/>
          </a:prstGeom>
        </p:spPr>
        <p:txBody>
          <a:bodyPr anchor="b"/>
          <a:lstStyle>
            <a:lvl1pPr marL="361950" indent="0" algn="l">
              <a:defRPr sz="6000" b="0" baseline="0"/>
            </a:lvl1pPr>
          </a:lstStyle>
          <a:p>
            <a:r>
              <a:rPr lang="nl-NL"/>
              <a:t>TITEL PRESENTATIE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-31100" y="6016298"/>
            <a:ext cx="12223100" cy="875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-187863" y="6144936"/>
            <a:ext cx="9144000" cy="540000"/>
          </a:xfrm>
        </p:spPr>
        <p:txBody>
          <a:bodyPr/>
          <a:lstStyle>
            <a:lvl1pPr marL="450850" indent="0" algn="l">
              <a:buNone/>
              <a:defRPr sz="2400">
                <a:solidFill>
                  <a:srgbClr val="4040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Naam | datum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913" y="6016298"/>
            <a:ext cx="1309680" cy="79727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14718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734" y="0"/>
            <a:ext cx="12259733" cy="6024334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-31100" y="4814596"/>
            <a:ext cx="12223100" cy="2077513"/>
          </a:xfrm>
          <a:prstGeom prst="rect">
            <a:avLst/>
          </a:prstGeom>
          <a:solidFill>
            <a:srgbClr val="B7B81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-187863" y="4893764"/>
            <a:ext cx="11232444" cy="1044000"/>
          </a:xfrm>
          <a:prstGeom prst="rect">
            <a:avLst/>
          </a:prstGeom>
        </p:spPr>
        <p:txBody>
          <a:bodyPr anchor="b"/>
          <a:lstStyle>
            <a:lvl1pPr marL="361950" indent="0" algn="l">
              <a:defRPr sz="6000" b="0" baseline="0"/>
            </a:lvl1pPr>
          </a:lstStyle>
          <a:p>
            <a:r>
              <a:rPr lang="nl-NL"/>
              <a:t>TITEL PRESENTATIE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-31100" y="6016298"/>
            <a:ext cx="12223100" cy="875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-187863" y="6144936"/>
            <a:ext cx="9144000" cy="540000"/>
          </a:xfrm>
        </p:spPr>
        <p:txBody>
          <a:bodyPr/>
          <a:lstStyle>
            <a:lvl1pPr marL="450850" indent="0" algn="l">
              <a:buNone/>
              <a:defRPr sz="2400">
                <a:solidFill>
                  <a:srgbClr val="4040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Naam | datum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913" y="6016298"/>
            <a:ext cx="1309680" cy="797277"/>
          </a:xfrm>
          <a:prstGeom prst="rect">
            <a:avLst/>
          </a:prstGeom>
          <a:effectLst/>
        </p:spPr>
      </p:pic>
      <p:sp>
        <p:nvSpPr>
          <p:cNvPr id="11" name="Tekstvak 10"/>
          <p:cNvSpPr txBox="1"/>
          <p:nvPr userDrawn="1"/>
        </p:nvSpPr>
        <p:spPr>
          <a:xfrm>
            <a:off x="10789962" y="4603792"/>
            <a:ext cx="14093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>
                <a:solidFill>
                  <a:schemeClr val="tx1">
                    <a:lumMod val="40000"/>
                    <a:lumOff val="60000"/>
                  </a:schemeClr>
                </a:solidFill>
              </a:rPr>
              <a:t>Foto:</a:t>
            </a:r>
            <a:r>
              <a:rPr lang="nl-NL" sz="900" baseline="0">
                <a:solidFill>
                  <a:schemeClr val="tx1">
                    <a:lumMod val="40000"/>
                    <a:lumOff val="60000"/>
                  </a:schemeClr>
                </a:solidFill>
              </a:rPr>
              <a:t> Mark Wagtendonk</a:t>
            </a:r>
            <a:endParaRPr lang="nl-NL" sz="90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70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0"/>
          <a:stretch/>
        </p:blipFill>
        <p:spPr>
          <a:xfrm>
            <a:off x="-16933" y="-33867"/>
            <a:ext cx="12242800" cy="6211183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-31100" y="4814596"/>
            <a:ext cx="12223100" cy="2077513"/>
          </a:xfrm>
          <a:prstGeom prst="rect">
            <a:avLst/>
          </a:prstGeom>
          <a:solidFill>
            <a:srgbClr val="B7B81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-187863" y="4893764"/>
            <a:ext cx="11232444" cy="1044000"/>
          </a:xfrm>
          <a:prstGeom prst="rect">
            <a:avLst/>
          </a:prstGeom>
        </p:spPr>
        <p:txBody>
          <a:bodyPr anchor="b"/>
          <a:lstStyle>
            <a:lvl1pPr marL="361950" indent="0" algn="l">
              <a:defRPr sz="6000" b="0" baseline="0"/>
            </a:lvl1pPr>
          </a:lstStyle>
          <a:p>
            <a:r>
              <a:rPr lang="nl-NL"/>
              <a:t>TITEL PRESENTATIE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-31100" y="6016298"/>
            <a:ext cx="12223100" cy="875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-187863" y="6144936"/>
            <a:ext cx="9144000" cy="540000"/>
          </a:xfrm>
        </p:spPr>
        <p:txBody>
          <a:bodyPr/>
          <a:lstStyle>
            <a:lvl1pPr marL="450850" indent="0" algn="l">
              <a:buNone/>
              <a:defRPr sz="2400">
                <a:solidFill>
                  <a:srgbClr val="4040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Naam | datum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913" y="6016298"/>
            <a:ext cx="1309680" cy="797277"/>
          </a:xfrm>
          <a:prstGeom prst="rect">
            <a:avLst/>
          </a:prstGeom>
          <a:effectLst/>
        </p:spPr>
      </p:pic>
      <p:sp>
        <p:nvSpPr>
          <p:cNvPr id="12" name="Tekstvak 11"/>
          <p:cNvSpPr txBox="1"/>
          <p:nvPr userDrawn="1"/>
        </p:nvSpPr>
        <p:spPr>
          <a:xfrm>
            <a:off x="10789962" y="4603792"/>
            <a:ext cx="14093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>
                <a:solidFill>
                  <a:schemeClr val="tx1">
                    <a:lumMod val="40000"/>
                    <a:lumOff val="60000"/>
                  </a:schemeClr>
                </a:solidFill>
              </a:rPr>
              <a:t>Foto:</a:t>
            </a:r>
            <a:r>
              <a:rPr lang="nl-NL" sz="900" baseline="0">
                <a:solidFill>
                  <a:schemeClr val="tx1">
                    <a:lumMod val="40000"/>
                    <a:lumOff val="60000"/>
                  </a:schemeClr>
                </a:solidFill>
              </a:rPr>
              <a:t> Mark Wagtendonk</a:t>
            </a:r>
            <a:endParaRPr lang="nl-NL" sz="90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04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ling 3 blokken -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709098" y="2181460"/>
            <a:ext cx="3481387" cy="3370262"/>
          </a:xfr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4382620" y="2181460"/>
            <a:ext cx="3481387" cy="3370262"/>
          </a:xfr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8056142" y="2181460"/>
            <a:ext cx="3481387" cy="3370262"/>
          </a:xfr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709614" y="5649913"/>
            <a:ext cx="3480872" cy="3952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83135" y="5649912"/>
            <a:ext cx="3480872" cy="3952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6" hasCustomPrompt="1"/>
          </p:nvPr>
        </p:nvSpPr>
        <p:spPr>
          <a:xfrm>
            <a:off x="8056142" y="5649911"/>
            <a:ext cx="3480872" cy="3952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107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eling 3 blokken -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709098" y="2181460"/>
            <a:ext cx="3481387" cy="3370262"/>
          </a:xfr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4382620" y="2181460"/>
            <a:ext cx="3481387" cy="3370262"/>
          </a:xfr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8056142" y="2181460"/>
            <a:ext cx="3481387" cy="3370262"/>
          </a:xfr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1290" y="6327782"/>
            <a:ext cx="775577" cy="443933"/>
          </a:xfrm>
          <a:prstGeom prst="rect">
            <a:avLst/>
          </a:prstGeom>
        </p:spPr>
      </p:pic>
      <p:sp>
        <p:nvSpPr>
          <p:cNvPr id="14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709614" y="5649913"/>
            <a:ext cx="3480872" cy="3952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15" name="Tijdelijke aanduiding voor tekst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83135" y="5649912"/>
            <a:ext cx="3480872" cy="3952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16" name="Tijdelijke aanduiding voor tekst 13"/>
          <p:cNvSpPr>
            <a:spLocks noGrp="1"/>
          </p:cNvSpPr>
          <p:nvPr>
            <p:ph type="body" sz="quarter" idx="16" hasCustomPrompt="1"/>
          </p:nvPr>
        </p:nvSpPr>
        <p:spPr>
          <a:xfrm>
            <a:off x="8056142" y="5649911"/>
            <a:ext cx="3480872" cy="3952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17" name="Tijdelijke aanduiding voor tekst 11"/>
          <p:cNvSpPr>
            <a:spLocks noGrp="1"/>
          </p:cNvSpPr>
          <p:nvPr>
            <p:ph type="body" sz="quarter" idx="17" hasCustomPrompt="1"/>
          </p:nvPr>
        </p:nvSpPr>
        <p:spPr>
          <a:xfrm>
            <a:off x="709613" y="843377"/>
            <a:ext cx="7858125" cy="381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rgbClr val="40404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86643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0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eling 3 blokken - vari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1290" y="6327782"/>
            <a:ext cx="775577" cy="443933"/>
          </a:xfrm>
          <a:prstGeom prst="rect">
            <a:avLst/>
          </a:prstGeom>
        </p:spPr>
      </p:pic>
      <p:sp>
        <p:nvSpPr>
          <p:cNvPr id="17" name="Tijdelijke aanduiding voor tekst 11"/>
          <p:cNvSpPr>
            <a:spLocks noGrp="1"/>
          </p:cNvSpPr>
          <p:nvPr>
            <p:ph type="body" sz="quarter" idx="17" hasCustomPrompt="1"/>
          </p:nvPr>
        </p:nvSpPr>
        <p:spPr>
          <a:xfrm>
            <a:off x="709613" y="843377"/>
            <a:ext cx="7858125" cy="381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rgbClr val="40404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1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709098" y="2181460"/>
            <a:ext cx="3481387" cy="3370262"/>
          </a:xfr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nl-NL"/>
          </a:p>
        </p:txBody>
      </p:sp>
      <p:sp>
        <p:nvSpPr>
          <p:cNvPr id="12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4382620" y="2181460"/>
            <a:ext cx="3481387" cy="3370262"/>
          </a:xfr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8056142" y="2181460"/>
            <a:ext cx="3481387" cy="3370262"/>
          </a:xfr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709614" y="5551437"/>
            <a:ext cx="3480872" cy="582077"/>
          </a:xfrm>
          <a:solidFill>
            <a:srgbClr val="B7B81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83135" y="5551436"/>
            <a:ext cx="3480872" cy="582077"/>
          </a:xfrm>
          <a:solidFill>
            <a:srgbClr val="B7B81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6" hasCustomPrompt="1"/>
          </p:nvPr>
        </p:nvSpPr>
        <p:spPr>
          <a:xfrm>
            <a:off x="8056142" y="5551435"/>
            <a:ext cx="3480872" cy="582077"/>
          </a:xfrm>
          <a:solidFill>
            <a:srgbClr val="B7B81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87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ling 3 blokken - varia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709098" y="2181460"/>
            <a:ext cx="3481387" cy="3370262"/>
          </a:xfr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4382620" y="2181460"/>
            <a:ext cx="3481387" cy="3370262"/>
          </a:xfr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8056142" y="2181460"/>
            <a:ext cx="3481387" cy="3370262"/>
          </a:xfr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709614" y="5551437"/>
            <a:ext cx="3480872" cy="582077"/>
          </a:xfrm>
          <a:solidFill>
            <a:srgbClr val="B7B81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83135" y="5551436"/>
            <a:ext cx="3480872" cy="582077"/>
          </a:xfrm>
          <a:solidFill>
            <a:srgbClr val="B7B81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6" hasCustomPrompt="1"/>
          </p:nvPr>
        </p:nvSpPr>
        <p:spPr>
          <a:xfrm>
            <a:off x="8056142" y="5551435"/>
            <a:ext cx="3480872" cy="582077"/>
          </a:xfrm>
          <a:solidFill>
            <a:srgbClr val="B7B81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23711" y="355794"/>
            <a:ext cx="8244000" cy="684000"/>
          </a:xfrm>
          <a:prstGeom prst="rect">
            <a:avLst/>
          </a:prstGeom>
        </p:spPr>
        <p:txBody>
          <a:bodyPr/>
          <a:lstStyle>
            <a:lvl1pPr marL="0" indent="0" algn="l">
              <a:defRPr/>
            </a:lvl1pPr>
          </a:lstStyle>
          <a:p>
            <a:r>
              <a:rPr lang="nl-NL"/>
              <a:t>Titel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7" hasCustomPrompt="1"/>
          </p:nvPr>
        </p:nvSpPr>
        <p:spPr>
          <a:xfrm>
            <a:off x="709613" y="1377950"/>
            <a:ext cx="7858125" cy="381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rgbClr val="40404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789445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links met tekst - groene achtergrond">
    <p:bg>
      <p:bgPr>
        <a:solidFill>
          <a:srgbClr val="B7B8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280000" cy="6858000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8407021" y="1336675"/>
            <a:ext cx="3684895" cy="914400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nl-NL"/>
              <a:t>TITEL OF QUOTE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8407020" y="3079326"/>
            <a:ext cx="3684895" cy="81597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Eventueel een korte toelichting op de content hiernaast </a:t>
            </a:r>
          </a:p>
        </p:txBody>
      </p:sp>
    </p:spTree>
    <p:extLst>
      <p:ext uri="{BB962C8B-B14F-4D97-AF65-F5344CB8AC3E}">
        <p14:creationId xmlns:p14="http://schemas.microsoft.com/office/powerpoint/2010/main" val="3527848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rechts met tekst - groene achtergrond">
    <p:bg>
      <p:bgPr>
        <a:solidFill>
          <a:srgbClr val="B7B8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3903273" y="0"/>
            <a:ext cx="8280000" cy="6858000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136459" y="1336675"/>
            <a:ext cx="3684895" cy="914400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nl-NL"/>
              <a:t>TITEL OF QUOTE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36458" y="3079322"/>
            <a:ext cx="3684895" cy="81597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Eventueel een korte toelichting op de content hiernaast </a:t>
            </a:r>
          </a:p>
        </p:txBody>
      </p:sp>
    </p:spTree>
    <p:extLst>
      <p:ext uri="{BB962C8B-B14F-4D97-AF65-F5344CB8AC3E}">
        <p14:creationId xmlns:p14="http://schemas.microsoft.com/office/powerpoint/2010/main" val="3204331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links met tekst - witte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280000" cy="6858000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8407021" y="1336675"/>
            <a:ext cx="3684895" cy="914400"/>
          </a:xfrm>
        </p:spPr>
        <p:txBody>
          <a:bodyPr/>
          <a:lstStyle>
            <a:lvl1pPr marL="0" indent="0">
              <a:buNone/>
              <a:defRPr sz="6000" b="1">
                <a:solidFill>
                  <a:srgbClr val="404040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nl-NL"/>
              <a:t>TITEL OF QUOTE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8407020" y="3037126"/>
            <a:ext cx="3684895" cy="815975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40404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Eventueel een korte toelichting op de content hiernaast 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1290" y="6327782"/>
            <a:ext cx="775577" cy="44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90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rechts met tekst - witte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3903273" y="0"/>
            <a:ext cx="8280000" cy="6858000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136459" y="1336675"/>
            <a:ext cx="3684895" cy="914400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rgbClr val="404040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nl-NL"/>
              <a:t>TITEL OF QUOTE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36458" y="3107462"/>
            <a:ext cx="3684895" cy="81597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40404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Eventueel een korte toelichting op de content hiernaast 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8" y="6327782"/>
            <a:ext cx="775577" cy="44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08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links met ruimte voor conten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136460" y="1336674"/>
            <a:ext cx="3760304" cy="1687879"/>
          </a:xfrm>
        </p:spPr>
        <p:txBody>
          <a:bodyPr>
            <a:noAutofit/>
          </a:bodyPr>
          <a:lstStyle>
            <a:lvl1pPr marL="0" indent="0">
              <a:buNone/>
              <a:defRPr sz="6000" b="1" baseline="0">
                <a:solidFill>
                  <a:srgbClr val="404040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TITEL OF QUOTE</a:t>
            </a:r>
            <a:endParaRPr lang="nl-NL"/>
          </a:p>
        </p:txBody>
      </p:sp>
      <p:sp>
        <p:nvSpPr>
          <p:cNvPr id="5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36458" y="3191870"/>
            <a:ext cx="3760305" cy="81597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40404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Eventueel een korte toelichting op de content hiernaast </a:t>
            </a:r>
          </a:p>
        </p:txBody>
      </p:sp>
      <p:sp>
        <p:nvSpPr>
          <p:cNvPr id="21" name="Rechthoek 20"/>
          <p:cNvSpPr/>
          <p:nvPr userDrawn="1"/>
        </p:nvSpPr>
        <p:spPr>
          <a:xfrm>
            <a:off x="3910831" y="0"/>
            <a:ext cx="8280000" cy="6858000"/>
          </a:xfrm>
          <a:prstGeom prst="rect">
            <a:avLst/>
          </a:prstGeom>
          <a:solidFill>
            <a:srgbClr val="B7B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8" y="6327782"/>
            <a:ext cx="775577" cy="44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95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rechts met ruimte voor conten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 userDrawn="1"/>
        </p:nvSpPr>
        <p:spPr>
          <a:xfrm>
            <a:off x="8" y="0"/>
            <a:ext cx="8280000" cy="6858000"/>
          </a:xfrm>
          <a:prstGeom prst="rect">
            <a:avLst/>
          </a:prstGeom>
          <a:solidFill>
            <a:srgbClr val="B7B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8366066" y="1336674"/>
            <a:ext cx="3760304" cy="1687879"/>
          </a:xfrm>
        </p:spPr>
        <p:txBody>
          <a:bodyPr>
            <a:noAutofit/>
          </a:bodyPr>
          <a:lstStyle>
            <a:lvl1pPr marL="0" indent="0">
              <a:buNone/>
              <a:defRPr sz="6000" b="1" baseline="0">
                <a:solidFill>
                  <a:srgbClr val="404040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TITEL OF QUOTE</a:t>
            </a:r>
            <a:endParaRPr lang="nl-NL"/>
          </a:p>
        </p:txBody>
      </p:sp>
      <p:sp>
        <p:nvSpPr>
          <p:cNvPr id="21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8366064" y="3191870"/>
            <a:ext cx="3760305" cy="81597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40404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Eventueel een korte toelichting op de content hiernaast 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1290" y="6327782"/>
            <a:ext cx="775577" cy="44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31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711" y="1453092"/>
            <a:ext cx="10515600" cy="4351338"/>
          </a:xfrm>
        </p:spPr>
        <p:txBody>
          <a:bodyPr/>
          <a:lstStyle>
            <a:lvl1pPr marL="457200" indent="-457200">
              <a:buClr>
                <a:srgbClr val="B7B812"/>
              </a:buClr>
              <a:buFont typeface="Wingdings" panose="05000000000000000000" pitchFamily="2" charset="2"/>
              <a:buChar char="§"/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 marL="1828800" indent="0">
              <a:buNone/>
              <a:defRPr>
                <a:solidFill>
                  <a:srgbClr val="404040"/>
                </a:solidFill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3711" y="355794"/>
            <a:ext cx="8244000" cy="684000"/>
          </a:xfrm>
          <a:prstGeom prst="rect">
            <a:avLst/>
          </a:prstGeom>
        </p:spPr>
        <p:txBody>
          <a:bodyPr/>
          <a:lstStyle>
            <a:lvl1pPr marL="0" indent="0" algn="l">
              <a:defRPr/>
            </a:lvl1pPr>
          </a:lstStyle>
          <a:p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697749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1934" y="1446245"/>
            <a:ext cx="5181600" cy="435133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446245"/>
            <a:ext cx="5181600" cy="435133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623711" y="355794"/>
            <a:ext cx="8244000" cy="684000"/>
          </a:xfrm>
          <a:prstGeom prst="rect">
            <a:avLst/>
          </a:prstGeom>
        </p:spPr>
        <p:txBody>
          <a:bodyPr/>
          <a:lstStyle>
            <a:lvl1pPr marL="0" indent="0" algn="l">
              <a:defRPr/>
            </a:lvl1pPr>
          </a:lstStyle>
          <a:p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39400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4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80144" y="1471141"/>
            <a:ext cx="5157787" cy="540000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80144" y="2155120"/>
            <a:ext cx="5157787" cy="368458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0" y="1471141"/>
            <a:ext cx="5183188" cy="54000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096000" y="2155120"/>
            <a:ext cx="5183188" cy="368458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23711" y="355794"/>
            <a:ext cx="8244000" cy="684000"/>
          </a:xfrm>
          <a:prstGeom prst="rect">
            <a:avLst/>
          </a:prstGeom>
        </p:spPr>
        <p:txBody>
          <a:bodyPr/>
          <a:lstStyle>
            <a:lvl1pPr marL="0" indent="0" algn="l">
              <a:defRPr/>
            </a:lvl1pPr>
          </a:lstStyle>
          <a:p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79317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3711" y="355794"/>
            <a:ext cx="8244000" cy="684000"/>
          </a:xfrm>
          <a:prstGeom prst="rect">
            <a:avLst/>
          </a:prstGeom>
        </p:spPr>
        <p:txBody>
          <a:bodyPr/>
          <a:lstStyle>
            <a:lvl1pPr marL="0" indent="0" algn="l">
              <a:defRPr/>
            </a:lvl1pPr>
          </a:lstStyle>
          <a:p>
            <a:r>
              <a:rPr lang="nl-NL"/>
              <a:t>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0"/>
          </p:nvPr>
        </p:nvSpPr>
        <p:spPr>
          <a:xfrm>
            <a:off x="623711" y="2314575"/>
            <a:ext cx="4564239" cy="324643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/>
          </p:nvPr>
        </p:nvSpPr>
        <p:spPr>
          <a:xfrm>
            <a:off x="5421313" y="2314575"/>
            <a:ext cx="5392737" cy="3246438"/>
          </a:xfr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2" hasCustomPrompt="1"/>
          </p:nvPr>
        </p:nvSpPr>
        <p:spPr>
          <a:xfrm>
            <a:off x="623710" y="1746023"/>
            <a:ext cx="4564239" cy="465331"/>
          </a:xfrm>
        </p:spPr>
        <p:txBody>
          <a:bodyPr/>
          <a:lstStyle>
            <a:lvl2pPr marL="0" indent="0">
              <a:buNone/>
              <a:defRPr b="1">
                <a:solidFill>
                  <a:srgbClr val="404040"/>
                </a:solidFill>
              </a:defRPr>
            </a:lvl2pPr>
          </a:lstStyle>
          <a:p>
            <a:pPr lvl="1"/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093643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3711" y="355794"/>
            <a:ext cx="8244000" cy="684000"/>
          </a:xfrm>
          <a:prstGeom prst="rect">
            <a:avLst/>
          </a:prstGeom>
        </p:spPr>
        <p:txBody>
          <a:bodyPr/>
          <a:lstStyle>
            <a:lvl1pPr marL="0" indent="0" algn="l">
              <a:defRPr/>
            </a:lvl1pPr>
          </a:lstStyle>
          <a:p>
            <a:r>
              <a:rPr lang="nl-NL"/>
              <a:t>Titel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1128713" y="1958975"/>
            <a:ext cx="8434387" cy="1960563"/>
          </a:xfr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r>
              <a:rPr lang="nl-NL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540718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623711" y="355794"/>
            <a:ext cx="8244000" cy="684000"/>
          </a:xfrm>
          <a:prstGeom prst="rect">
            <a:avLst/>
          </a:prstGeom>
        </p:spPr>
        <p:txBody>
          <a:bodyPr/>
          <a:lstStyle>
            <a:lvl1pPr marL="0" indent="0" algn="l">
              <a:defRPr/>
            </a:lvl1pPr>
          </a:lstStyle>
          <a:p>
            <a:r>
              <a:rPr lang="nl-NL"/>
              <a:t>Titel</a:t>
            </a: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623712" y="1406525"/>
            <a:ext cx="11052474" cy="4811395"/>
          </a:xfr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521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33138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slide groene achtergrond">
    <p:bg>
      <p:bgPr>
        <a:solidFill>
          <a:srgbClr val="B7B8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1786597" y="2222086"/>
            <a:ext cx="8553157" cy="929079"/>
          </a:xfrm>
        </p:spPr>
        <p:txBody>
          <a:bodyPr>
            <a:noAutofit/>
          </a:bodyPr>
          <a:lstStyle>
            <a:lvl1pPr marL="0" indent="0">
              <a:buNone/>
              <a:defRPr sz="6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956290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leen afbeelding - slide 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6438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slide vullend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Onze community | Luchtvaart Community Schiphol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65649" y="0"/>
            <a:ext cx="12191999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19125" y="773113"/>
            <a:ext cx="5542524" cy="1955800"/>
          </a:xfrm>
        </p:spPr>
        <p:txBody>
          <a:bodyPr>
            <a:noAutofit/>
          </a:bodyPr>
          <a:lstStyle>
            <a:lvl1pPr marL="0" indent="0">
              <a:buNone/>
              <a:defRPr sz="6600" b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72661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fbeelding slide vullend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513489" y="4754270"/>
            <a:ext cx="5542524" cy="1955800"/>
          </a:xfrm>
        </p:spPr>
        <p:txBody>
          <a:bodyPr>
            <a:noAutofit/>
          </a:bodyPr>
          <a:lstStyle>
            <a:lvl1pPr marL="0" indent="0">
              <a:buNone/>
              <a:defRPr sz="6600" b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35171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acts &amp; Figures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 userDrawn="1"/>
        </p:nvSpPr>
        <p:spPr>
          <a:xfrm>
            <a:off x="8" y="0"/>
            <a:ext cx="8280000" cy="6858000"/>
          </a:xfrm>
          <a:prstGeom prst="rect">
            <a:avLst/>
          </a:prstGeom>
          <a:solidFill>
            <a:srgbClr val="B7B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8366066" y="1336674"/>
            <a:ext cx="3760304" cy="1687879"/>
          </a:xfrm>
        </p:spPr>
        <p:txBody>
          <a:bodyPr>
            <a:noAutofit/>
          </a:bodyPr>
          <a:lstStyle>
            <a:lvl1pPr marL="0" indent="0">
              <a:buNone/>
              <a:defRPr sz="6000" b="1" baseline="0">
                <a:solidFill>
                  <a:srgbClr val="404040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TITEL OF QUOTE</a:t>
            </a:r>
            <a:endParaRPr lang="nl-NL"/>
          </a:p>
        </p:txBody>
      </p:sp>
      <p:sp>
        <p:nvSpPr>
          <p:cNvPr id="21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8366064" y="3191870"/>
            <a:ext cx="3760305" cy="81597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40404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Eventueel een korte toelichting op de content hiernaast </a:t>
            </a:r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362" y="6065332"/>
            <a:ext cx="1187000" cy="67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0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508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618F-FBF1-4D17-85E3-E2D2D4D66E82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A1D6-EEED-4288-B15C-3F340AAF8F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98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5101-9F96-4FEA-92D9-1F6644AD5B57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42A3-4AF5-4CAD-AFB3-C3428607B6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38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5101-9F96-4FEA-92D9-1F6644AD5B57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42A3-4AF5-4CAD-AFB3-C3428607B6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225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5101-9F96-4FEA-92D9-1F6644AD5B57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42A3-4AF5-4CAD-AFB3-C3428607B6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37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5101-9F96-4FEA-92D9-1F6644AD5B57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42A3-4AF5-4CAD-AFB3-C3428607B6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44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5101-9F96-4FEA-92D9-1F6644AD5B57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42A3-4AF5-4CAD-AFB3-C3428607B6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36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14595-A14B-44AB-8BDA-9818118A2601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639A5-E6D4-4DB2-8FF2-30441F265F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84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4725" y="136525"/>
            <a:ext cx="6569075" cy="673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8F3B7-CA52-4BE1-A7F1-6B3C72B3D5BD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1DD33-B2D6-4F89-9593-EC39BFB9EE5B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B9982409-E16D-4E34-9AFC-146B23FB81EF}"/>
              </a:ext>
            </a:extLst>
          </p:cNvPr>
          <p:cNvGrpSpPr/>
          <p:nvPr userDrawn="1"/>
        </p:nvGrpSpPr>
        <p:grpSpPr>
          <a:xfrm>
            <a:off x="-19051" y="4838702"/>
            <a:ext cx="12240000" cy="1871485"/>
            <a:chOff x="-19051" y="4838700"/>
            <a:chExt cx="12240000" cy="1871485"/>
          </a:xfrm>
        </p:grpSpPr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48C3AD0C-3B1E-48F9-AA8C-5F378808D3E5}"/>
                </a:ext>
              </a:extLst>
            </p:cNvPr>
            <p:cNvCxnSpPr/>
            <p:nvPr userDrawn="1"/>
          </p:nvCxnSpPr>
          <p:spPr>
            <a:xfrm>
              <a:off x="-1" y="6356350"/>
              <a:ext cx="11691258" cy="0"/>
            </a:xfrm>
            <a:prstGeom prst="line">
              <a:avLst/>
            </a:prstGeom>
            <a:ln>
              <a:solidFill>
                <a:srgbClr val="FE5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0AF6DE35-AA03-4EA2-A3C0-DD5AD0CDF0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9051" y="6592725"/>
              <a:ext cx="12240000" cy="0"/>
            </a:xfrm>
            <a:prstGeom prst="line">
              <a:avLst/>
            </a:prstGeom>
            <a:ln>
              <a:solidFill>
                <a:srgbClr val="FE5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D7D61E13-9239-4992-99D2-90E0176E97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6226" y="6707801"/>
              <a:ext cx="11088000" cy="0"/>
            </a:xfrm>
            <a:prstGeom prst="line">
              <a:avLst/>
            </a:prstGeom>
            <a:ln>
              <a:solidFill>
                <a:srgbClr val="FE5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97B51D7A-4BE8-42C0-A283-114C0D9ABF6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079393" y="4838700"/>
              <a:ext cx="1113700" cy="1871485"/>
            </a:xfrm>
            <a:prstGeom prst="line">
              <a:avLst/>
            </a:prstGeom>
            <a:ln>
              <a:solidFill>
                <a:srgbClr val="FE5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A735C332-039D-4F94-BFB3-BAB7548B60A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692427" y="5493350"/>
              <a:ext cx="500666" cy="864263"/>
            </a:xfrm>
            <a:prstGeom prst="line">
              <a:avLst/>
            </a:prstGeom>
            <a:ln>
              <a:solidFill>
                <a:srgbClr val="FE5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B9E4C28E-665E-41A1-9FD7-194C705D0947}"/>
              </a:ext>
            </a:extLst>
          </p:cNvPr>
          <p:cNvGrpSpPr/>
          <p:nvPr userDrawn="1"/>
        </p:nvGrpSpPr>
        <p:grpSpPr>
          <a:xfrm>
            <a:off x="-1" y="0"/>
            <a:ext cx="4784727" cy="929732"/>
            <a:chOff x="-1" y="0"/>
            <a:chExt cx="4784726" cy="929732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7D728BC9-5172-42E9-AD53-4A0D18666EFF}"/>
                </a:ext>
              </a:extLst>
            </p:cNvPr>
            <p:cNvGrpSpPr/>
            <p:nvPr userDrawn="1"/>
          </p:nvGrpSpPr>
          <p:grpSpPr>
            <a:xfrm>
              <a:off x="-1" y="0"/>
              <a:ext cx="4784726" cy="809625"/>
              <a:chOff x="-1" y="0"/>
              <a:chExt cx="4784726" cy="809625"/>
            </a:xfrm>
          </p:grpSpPr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10D65558-C360-46ED-913A-EEDC643DB39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100" y="190299"/>
                <a:ext cx="3145970" cy="482341"/>
              </a:xfrm>
              <a:prstGeom prst="rect">
                <a:avLst/>
              </a:prstGeom>
            </p:spPr>
          </p:pic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FF5E4C48-CC6D-4B90-AEA0-148850B63DF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1" y="809625"/>
                <a:ext cx="4320000" cy="0"/>
              </a:xfrm>
              <a:prstGeom prst="line">
                <a:avLst/>
              </a:prstGeom>
              <a:ln>
                <a:solidFill>
                  <a:srgbClr val="FE5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2F3AC12F-8079-467F-BC22-33819EB16A3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9999" y="0"/>
                <a:ext cx="464726" cy="809625"/>
              </a:xfrm>
              <a:prstGeom prst="line">
                <a:avLst/>
              </a:prstGeom>
              <a:ln>
                <a:solidFill>
                  <a:srgbClr val="FE5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BAD629F4-0E3F-4DF2-AB39-B06631CA45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929732"/>
              <a:ext cx="3735005" cy="0"/>
            </a:xfrm>
            <a:prstGeom prst="line">
              <a:avLst/>
            </a:prstGeom>
            <a:ln>
              <a:solidFill>
                <a:srgbClr val="FE5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5435531D-1650-4E21-AA31-1D2D715D472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732624" y="0"/>
              <a:ext cx="520289" cy="925762"/>
            </a:xfrm>
            <a:prstGeom prst="line">
              <a:avLst/>
            </a:prstGeom>
            <a:ln>
              <a:solidFill>
                <a:srgbClr val="FE5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789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rgbClr val="FE5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303532"/>
            <a:ext cx="12192000" cy="828000"/>
          </a:xfrm>
          <a:prstGeom prst="rect">
            <a:avLst/>
          </a:prstGeom>
          <a:solidFill>
            <a:srgbClr val="B7B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5475" indent="0" algn="l"/>
            <a:endParaRPr lang="nl-NL">
              <a:ln>
                <a:noFill/>
              </a:ln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2733" y="14462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0" y="303531"/>
            <a:ext cx="10515600" cy="828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1290" y="6327782"/>
            <a:ext cx="775577" cy="44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3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</p:sldLayoutIdLst>
  <p:txStyles>
    <p:titleStyle>
      <a:lvl1pPr marL="631825" indent="0"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B7B812"/>
        </a:buClr>
        <a:buFont typeface="Wingdings" panose="05000000000000000000" pitchFamily="2" charset="2"/>
        <a:buChar char="§"/>
        <a:defRPr sz="2800" kern="1200">
          <a:solidFill>
            <a:srgbClr val="404040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7B812"/>
        </a:buClr>
        <a:buFont typeface="Wingdings" panose="05000000000000000000" pitchFamily="2" charset="2"/>
        <a:buChar char="§"/>
        <a:defRPr sz="2400" kern="1200">
          <a:solidFill>
            <a:srgbClr val="404040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7B812"/>
        </a:buClr>
        <a:buFont typeface="Wingdings" panose="05000000000000000000" pitchFamily="2" charset="2"/>
        <a:buChar char="§"/>
        <a:defRPr sz="2000" kern="1200">
          <a:solidFill>
            <a:srgbClr val="404040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7B812"/>
        </a:buClr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7B812"/>
        </a:buClr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B84FB54-5934-40A6-9888-519DB8ACDCE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205944" y="4766107"/>
            <a:ext cx="4422176" cy="610957"/>
          </a:xfrm>
        </p:spPr>
        <p:txBody>
          <a:bodyPr>
            <a:noAutofit/>
          </a:bodyPr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Online Meeting NAG Young Talent Network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March 25th, 2021</a:t>
            </a:r>
          </a:p>
        </p:txBody>
      </p:sp>
    </p:spTree>
    <p:extLst>
      <p:ext uri="{BB962C8B-B14F-4D97-AF65-F5344CB8AC3E}">
        <p14:creationId xmlns:p14="http://schemas.microsoft.com/office/powerpoint/2010/main" val="239420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3FCD42-E751-4C56-A856-3672B9535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8" y="1662853"/>
            <a:ext cx="10653871" cy="3937847"/>
          </a:xfrm>
        </p:spPr>
        <p:txBody>
          <a:bodyPr>
            <a:normAutofit/>
          </a:bodyPr>
          <a:lstStyle/>
          <a:p>
            <a:pPr fontAlgn="base"/>
            <a:r>
              <a:rPr lang="nl-NL" sz="1800" b="1" i="0" dirty="0">
                <a:solidFill>
                  <a:srgbClr val="75787B"/>
                </a:solidFill>
                <a:effectLst/>
                <a:latin typeface="+mj-lt"/>
              </a:rPr>
              <a:t>15:00  </a:t>
            </a:r>
            <a:r>
              <a:rPr lang="nl-NL" sz="1700" i="0" dirty="0">
                <a:solidFill>
                  <a:srgbClr val="75787B"/>
                </a:solidFill>
                <a:effectLst/>
                <a:latin typeface="+mj-lt"/>
              </a:rPr>
              <a:t>In</a:t>
            </a:r>
            <a:r>
              <a:rPr lang="en-GB" sz="1700" i="0" dirty="0" err="1">
                <a:solidFill>
                  <a:srgbClr val="75787B"/>
                </a:solidFill>
                <a:effectLst/>
                <a:latin typeface="+mj-lt"/>
              </a:rPr>
              <a:t>troduction</a:t>
            </a:r>
            <a:r>
              <a:rPr lang="en-GB" sz="1700" i="0" dirty="0">
                <a:solidFill>
                  <a:srgbClr val="75787B"/>
                </a:solidFill>
                <a:effectLst/>
                <a:latin typeface="+mj-lt"/>
              </a:rPr>
              <a:t> </a:t>
            </a:r>
            <a:r>
              <a:rPr lang="en-GB" sz="1700" dirty="0">
                <a:solidFill>
                  <a:srgbClr val="75787B"/>
                </a:solidFill>
                <a:latin typeface="+mj-lt"/>
              </a:rPr>
              <a:t>by </a:t>
            </a:r>
            <a:r>
              <a:rPr lang="nl-NL" sz="1700" dirty="0">
                <a:solidFill>
                  <a:srgbClr val="75787B"/>
                </a:solidFill>
                <a:latin typeface="+mj-lt"/>
              </a:rPr>
              <a:t>Frank Jansen</a:t>
            </a:r>
            <a:r>
              <a:rPr lang="en-US" sz="1700" dirty="0">
                <a:effectLst/>
                <a:latin typeface="+mj-lt"/>
                <a:ea typeface="Calibri" panose="020F0502020204030204" pitchFamily="34" charset="0"/>
              </a:rPr>
              <a:t>, Managing Director at the NAG, afterwards Bas de Glopper, Project Manager at KLM E&amp;M, takes over the role as event host. </a:t>
            </a:r>
          </a:p>
          <a:p>
            <a:pPr marL="0" indent="0" fontAlgn="base">
              <a:buNone/>
            </a:pPr>
            <a:endParaRPr lang="en-US" sz="1800" b="1" i="0" dirty="0">
              <a:solidFill>
                <a:srgbClr val="75787B"/>
              </a:solidFill>
              <a:latin typeface="+mj-lt"/>
            </a:endParaRPr>
          </a:p>
          <a:p>
            <a:pPr fontAlgn="base"/>
            <a:r>
              <a:rPr lang="nl-NL" sz="1800" b="1" i="0" dirty="0">
                <a:solidFill>
                  <a:srgbClr val="75787B"/>
                </a:solidFill>
                <a:effectLst/>
                <a:latin typeface="+mj-lt"/>
              </a:rPr>
              <a:t>15:15  </a:t>
            </a:r>
            <a:r>
              <a:rPr lang="nl-NL" sz="1700" b="0" i="0" dirty="0">
                <a:solidFill>
                  <a:srgbClr val="75787B"/>
                </a:solidFill>
                <a:effectLst/>
                <a:latin typeface="+mj-lt"/>
              </a:rPr>
              <a:t>Presentation </a:t>
            </a:r>
            <a:r>
              <a:rPr lang="en-US" sz="1700" dirty="0">
                <a:effectLst/>
                <a:latin typeface="+mj-lt"/>
                <a:ea typeface="Calibri" panose="020F0502020204030204" pitchFamily="34" charset="0"/>
              </a:rPr>
              <a:t>1: Roelof Vos, Assistant Professor Tu Delft.</a:t>
            </a:r>
          </a:p>
          <a:p>
            <a:pPr marL="0" indent="0" fontAlgn="base">
              <a:buNone/>
            </a:pPr>
            <a:endParaRPr lang="nl-NL" sz="1800" b="0" i="0" dirty="0">
              <a:solidFill>
                <a:srgbClr val="75787B"/>
              </a:solidFill>
              <a:effectLst/>
              <a:latin typeface="+mj-lt"/>
            </a:endParaRPr>
          </a:p>
          <a:p>
            <a:pPr fontAlgn="base"/>
            <a:r>
              <a:rPr lang="nl-NL" sz="1800" b="1" i="0" dirty="0">
                <a:solidFill>
                  <a:srgbClr val="75787B"/>
                </a:solidFill>
                <a:effectLst/>
                <a:latin typeface="+mj-lt"/>
              </a:rPr>
              <a:t>15:45  </a:t>
            </a:r>
            <a:r>
              <a:rPr lang="nl-NL" sz="1700" b="0" i="0" dirty="0">
                <a:solidFill>
                  <a:srgbClr val="75787B"/>
                </a:solidFill>
                <a:effectLst/>
                <a:latin typeface="+mj-lt"/>
              </a:rPr>
              <a:t>Presentation 2: </a:t>
            </a:r>
            <a:r>
              <a:rPr lang="en-US" sz="1700" dirty="0">
                <a:effectLst/>
                <a:latin typeface="+mj-lt"/>
                <a:ea typeface="Calibri" panose="020F0502020204030204" pitchFamily="34" charset="0"/>
              </a:rPr>
              <a:t>Jan-Willem van Zwieten, Team Manager </a:t>
            </a:r>
            <a:r>
              <a:rPr lang="en-US" sz="1700" dirty="0" err="1">
                <a:effectLst/>
                <a:latin typeface="+mj-lt"/>
                <a:ea typeface="Calibri" panose="020F0502020204030204" pitchFamily="34" charset="0"/>
              </a:rPr>
              <a:t>Aerodelft</a:t>
            </a:r>
            <a:r>
              <a:rPr lang="en-US" sz="1700" dirty="0">
                <a:effectLst/>
                <a:latin typeface="+mj-lt"/>
                <a:ea typeface="Calibri" panose="020F0502020204030204" pitchFamily="34" charset="0"/>
              </a:rPr>
              <a:t>. </a:t>
            </a:r>
          </a:p>
          <a:p>
            <a:pPr marL="0" indent="0" fontAlgn="base">
              <a:buNone/>
            </a:pPr>
            <a:endParaRPr lang="nl-NL" sz="1800" dirty="0">
              <a:effectLst/>
              <a:latin typeface="+mj-lt"/>
              <a:ea typeface="Calibri" panose="020F0502020204030204" pitchFamily="34" charset="0"/>
            </a:endParaRPr>
          </a:p>
          <a:p>
            <a:pPr algn="l" fontAlgn="base"/>
            <a:r>
              <a:rPr lang="nl-NL" sz="1800" b="1" i="0" dirty="0">
                <a:solidFill>
                  <a:srgbClr val="75787B"/>
                </a:solidFill>
                <a:effectLst/>
                <a:latin typeface="+mj-lt"/>
              </a:rPr>
              <a:t>16:15  </a:t>
            </a:r>
            <a:r>
              <a:rPr lang="nl-NL" sz="1700" b="0" i="0" dirty="0">
                <a:solidFill>
                  <a:srgbClr val="75787B"/>
                </a:solidFill>
                <a:effectLst/>
                <a:latin typeface="+mj-lt"/>
              </a:rPr>
              <a:t>Networking via Remo. </a:t>
            </a:r>
          </a:p>
          <a:p>
            <a:pPr marL="0" indent="0" algn="l" fontAlgn="base">
              <a:buNone/>
            </a:pPr>
            <a:endParaRPr lang="nl-NL" sz="1800" b="0" i="0" dirty="0">
              <a:solidFill>
                <a:srgbClr val="75787B"/>
              </a:solidFill>
              <a:effectLst/>
              <a:latin typeface="+mj-lt"/>
            </a:endParaRPr>
          </a:p>
          <a:p>
            <a:pPr algn="l" fontAlgn="base"/>
            <a:r>
              <a:rPr lang="nl-NL" sz="1800" b="1" i="0" dirty="0">
                <a:solidFill>
                  <a:srgbClr val="75787B"/>
                </a:solidFill>
                <a:effectLst/>
                <a:latin typeface="+mj-lt"/>
              </a:rPr>
              <a:t>16:30  </a:t>
            </a:r>
            <a:r>
              <a:rPr lang="nl-NL" sz="1700" b="0" i="0" dirty="0">
                <a:solidFill>
                  <a:srgbClr val="75787B"/>
                </a:solidFill>
                <a:effectLst/>
                <a:latin typeface="+mj-lt"/>
              </a:rPr>
              <a:t>End of program.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3D763DF-360D-4BDC-813D-48BFE05D1B25}"/>
              </a:ext>
            </a:extLst>
          </p:cNvPr>
          <p:cNvSpPr txBox="1"/>
          <p:nvPr/>
        </p:nvSpPr>
        <p:spPr>
          <a:xfrm>
            <a:off x="-841214" y="1201188"/>
            <a:ext cx="4623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nl-NL" sz="2400" b="1" dirty="0">
                <a:solidFill>
                  <a:srgbClr val="FE5000"/>
                </a:solidFill>
                <a:latin typeface="Arial"/>
              </a:rPr>
              <a:t>Program:</a:t>
            </a:r>
          </a:p>
        </p:txBody>
      </p:sp>
    </p:spTree>
    <p:extLst>
      <p:ext uri="{BB962C8B-B14F-4D97-AF65-F5344CB8AC3E}">
        <p14:creationId xmlns:p14="http://schemas.microsoft.com/office/powerpoint/2010/main" val="196359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639BC-67F9-44E5-A711-C032E347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Introduction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674A58-7D41-4C56-8CB3-B75AA6B46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323" y="1594271"/>
            <a:ext cx="10515600" cy="4351338"/>
          </a:xfrm>
        </p:spPr>
        <p:txBody>
          <a:bodyPr/>
          <a:lstStyle/>
          <a:p>
            <a:r>
              <a:rPr lang="en-US" dirty="0"/>
              <a:t> Short intro NAG</a:t>
            </a:r>
          </a:p>
          <a:p>
            <a:r>
              <a:rPr lang="en-US" dirty="0"/>
              <a:t> Current situation</a:t>
            </a:r>
          </a:p>
          <a:p>
            <a:r>
              <a:rPr lang="en-US" dirty="0"/>
              <a:t> NAG motivation for Young Talent Network</a:t>
            </a:r>
          </a:p>
        </p:txBody>
      </p:sp>
    </p:spTree>
    <p:extLst>
      <p:ext uri="{BB962C8B-B14F-4D97-AF65-F5344CB8AC3E}">
        <p14:creationId xmlns:p14="http://schemas.microsoft.com/office/powerpoint/2010/main" val="89081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FF0103-219A-44CD-B963-233F86E68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D0B8A8-730E-485C-9C49-BCA8939E7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B75C1C46-8F7E-4CC4-9A7A-0473C055D52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2" descr="http://www.kcap.eu/images/001217_schiphol_airport_masterplan.jpg">
              <a:extLst>
                <a:ext uri="{FF2B5EF4-FFF2-40B4-BE49-F238E27FC236}">
                  <a16:creationId xmlns:a16="http://schemas.microsoft.com/office/drawing/2014/main" id="{C05CD808-FA70-4C3A-A31F-8F24D20E6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F2B9AB2A-6074-4864-A147-9248F853B28A}"/>
                </a:ext>
              </a:extLst>
            </p:cNvPr>
            <p:cNvGrpSpPr/>
            <p:nvPr/>
          </p:nvGrpSpPr>
          <p:grpSpPr>
            <a:xfrm>
              <a:off x="105544" y="1169174"/>
              <a:ext cx="2349789" cy="372365"/>
              <a:chOff x="583911" y="1257761"/>
              <a:chExt cx="2349789" cy="372365"/>
            </a:xfrm>
          </p:grpSpPr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5FE1A044-06D1-4095-8680-1FF60AFF6C7A}"/>
                  </a:ext>
                </a:extLst>
              </p:cNvPr>
              <p:cNvSpPr/>
              <p:nvPr/>
            </p:nvSpPr>
            <p:spPr>
              <a:xfrm>
                <a:off x="583911" y="1257761"/>
                <a:ext cx="2349789" cy="79513"/>
              </a:xfrm>
              <a:prstGeom prst="rect">
                <a:avLst/>
              </a:prstGeom>
              <a:solidFill>
                <a:srgbClr val="FE5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Lijntoelichting 1 (geen rand) 7">
                <a:extLst>
                  <a:ext uri="{FF2B5EF4-FFF2-40B4-BE49-F238E27FC236}">
                    <a16:creationId xmlns:a16="http://schemas.microsoft.com/office/drawing/2014/main" id="{B0D164C9-4A85-4707-9A17-11D120F9650F}"/>
                  </a:ext>
                </a:extLst>
              </p:cNvPr>
              <p:cNvSpPr/>
              <p:nvPr/>
            </p:nvSpPr>
            <p:spPr>
              <a:xfrm>
                <a:off x="583911" y="1333041"/>
                <a:ext cx="2349789" cy="297085"/>
              </a:xfrm>
              <a:prstGeom prst="callout1">
                <a:avLst>
                  <a:gd name="adj1" fmla="val 202508"/>
                  <a:gd name="adj2" fmla="val 111864"/>
                  <a:gd name="adj3" fmla="val 80466"/>
                  <a:gd name="adj4" fmla="val 99410"/>
                </a:avLst>
              </a:prstGeom>
              <a:solidFill>
                <a:schemeClr val="bg1">
                  <a:alpha val="80000"/>
                </a:schemeClr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Aircraft Manufacturing</a:t>
                </a:r>
              </a:p>
            </p:txBody>
          </p: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A4152D99-4DE7-4EDE-AF83-716CCA6B000A}"/>
                </a:ext>
              </a:extLst>
            </p:cNvPr>
            <p:cNvGrpSpPr/>
            <p:nvPr/>
          </p:nvGrpSpPr>
          <p:grpSpPr>
            <a:xfrm>
              <a:off x="7517092" y="1033430"/>
              <a:ext cx="2349789" cy="372365"/>
              <a:chOff x="7517092" y="1033430"/>
              <a:chExt cx="2349789" cy="372365"/>
            </a:xfrm>
          </p:grpSpPr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27311E0D-8E21-429F-B1EE-659C00DDC6B3}"/>
                  </a:ext>
                </a:extLst>
              </p:cNvPr>
              <p:cNvSpPr/>
              <p:nvPr/>
            </p:nvSpPr>
            <p:spPr>
              <a:xfrm>
                <a:off x="7517092" y="1033430"/>
                <a:ext cx="2349789" cy="79513"/>
              </a:xfrm>
              <a:prstGeom prst="rect">
                <a:avLst/>
              </a:prstGeom>
              <a:solidFill>
                <a:srgbClr val="FE5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Lijntoelichting 1 (geen rand) 13">
                <a:extLst>
                  <a:ext uri="{FF2B5EF4-FFF2-40B4-BE49-F238E27FC236}">
                    <a16:creationId xmlns:a16="http://schemas.microsoft.com/office/drawing/2014/main" id="{64058CF6-6881-4C7D-BFB6-3D6FDE5756B4}"/>
                  </a:ext>
                </a:extLst>
              </p:cNvPr>
              <p:cNvSpPr/>
              <p:nvPr/>
            </p:nvSpPr>
            <p:spPr>
              <a:xfrm>
                <a:off x="7517092" y="1108710"/>
                <a:ext cx="2349789" cy="297085"/>
              </a:xfrm>
              <a:prstGeom prst="callout1">
                <a:avLst>
                  <a:gd name="adj1" fmla="val -111583"/>
                  <a:gd name="adj2" fmla="val 111050"/>
                  <a:gd name="adj3" fmla="val 80466"/>
                  <a:gd name="adj4" fmla="val 99410"/>
                </a:avLst>
              </a:prstGeom>
              <a:solidFill>
                <a:schemeClr val="bg1">
                  <a:alpha val="80000"/>
                </a:schemeClr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Aircraft Maintenance</a:t>
                </a:r>
              </a:p>
            </p:txBody>
          </p:sp>
        </p:grp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C648380A-12EB-4A33-8CDC-CA13F7B4EC2F}"/>
                </a:ext>
              </a:extLst>
            </p:cNvPr>
            <p:cNvGrpSpPr/>
            <p:nvPr/>
          </p:nvGrpSpPr>
          <p:grpSpPr>
            <a:xfrm>
              <a:off x="2455334" y="2320350"/>
              <a:ext cx="3707342" cy="377591"/>
              <a:chOff x="412064" y="1252535"/>
              <a:chExt cx="2521637" cy="377591"/>
            </a:xfrm>
          </p:grpSpPr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6F1992E3-CB9C-4F4D-9963-3DF0D00D8B4A}"/>
                  </a:ext>
                </a:extLst>
              </p:cNvPr>
              <p:cNvSpPr/>
              <p:nvPr/>
            </p:nvSpPr>
            <p:spPr>
              <a:xfrm>
                <a:off x="412064" y="1252535"/>
                <a:ext cx="2521637" cy="84740"/>
              </a:xfrm>
              <a:prstGeom prst="rect">
                <a:avLst/>
              </a:prstGeom>
              <a:solidFill>
                <a:srgbClr val="FE5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Lijntoelichting 1 (geen rand) 16">
                <a:extLst>
                  <a:ext uri="{FF2B5EF4-FFF2-40B4-BE49-F238E27FC236}">
                    <a16:creationId xmlns:a16="http://schemas.microsoft.com/office/drawing/2014/main" id="{AADF6DC2-1CDC-4E76-90F8-9477BB333FB7}"/>
                  </a:ext>
                </a:extLst>
              </p:cNvPr>
              <p:cNvSpPr/>
              <p:nvPr/>
            </p:nvSpPr>
            <p:spPr>
              <a:xfrm>
                <a:off x="412064" y="1333041"/>
                <a:ext cx="2521637" cy="297085"/>
              </a:xfrm>
              <a:prstGeom prst="callout1">
                <a:avLst>
                  <a:gd name="adj1" fmla="val -41048"/>
                  <a:gd name="adj2" fmla="val 109834"/>
                  <a:gd name="adj3" fmla="val 80466"/>
                  <a:gd name="adj4" fmla="val 99410"/>
                </a:avLst>
              </a:prstGeom>
              <a:solidFill>
                <a:schemeClr val="bg1">
                  <a:alpha val="80000"/>
                </a:schemeClr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Airport Development &amp; </a:t>
                </a:r>
                <a:r>
                  <a:rPr kumimoji="0" lang="nl-NL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Infrastructure</a:t>
                </a:r>
                <a:endParaRPr kumimoji="0" lang="nl-NL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EE9736F8-8763-493A-857F-14DAB31F2B6F}"/>
                </a:ext>
              </a:extLst>
            </p:cNvPr>
            <p:cNvGrpSpPr/>
            <p:nvPr/>
          </p:nvGrpSpPr>
          <p:grpSpPr>
            <a:xfrm>
              <a:off x="8172915" y="3179626"/>
              <a:ext cx="1126067" cy="368538"/>
              <a:chOff x="412064" y="1261588"/>
              <a:chExt cx="2521637" cy="368538"/>
            </a:xfrm>
          </p:grpSpPr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5B28E5E2-36DF-41FE-BD3E-6993B253B036}"/>
                  </a:ext>
                </a:extLst>
              </p:cNvPr>
              <p:cNvSpPr/>
              <p:nvPr/>
            </p:nvSpPr>
            <p:spPr>
              <a:xfrm>
                <a:off x="412064" y="1261588"/>
                <a:ext cx="2521637" cy="84740"/>
              </a:xfrm>
              <a:prstGeom prst="rect">
                <a:avLst/>
              </a:prstGeom>
              <a:solidFill>
                <a:srgbClr val="FE5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Lijntoelichting 1 (geen rand) 19">
                <a:extLst>
                  <a:ext uri="{FF2B5EF4-FFF2-40B4-BE49-F238E27FC236}">
                    <a16:creationId xmlns:a16="http://schemas.microsoft.com/office/drawing/2014/main" id="{C23CA433-1E79-4408-BF37-1F76E94F8BBC}"/>
                  </a:ext>
                </a:extLst>
              </p:cNvPr>
              <p:cNvSpPr/>
              <p:nvPr/>
            </p:nvSpPr>
            <p:spPr>
              <a:xfrm>
                <a:off x="412064" y="1333041"/>
                <a:ext cx="2521637" cy="297085"/>
              </a:xfrm>
              <a:prstGeom prst="callout1">
                <a:avLst>
                  <a:gd name="adj1" fmla="val 176971"/>
                  <a:gd name="adj2" fmla="val -13489"/>
                  <a:gd name="adj3" fmla="val 93290"/>
                  <a:gd name="adj4" fmla="val 7175"/>
                </a:avLst>
              </a:prstGeom>
              <a:solidFill>
                <a:schemeClr val="bg1">
                  <a:alpha val="80000"/>
                </a:schemeClr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Services</a:t>
                </a:r>
              </a:p>
            </p:txBody>
          </p:sp>
        </p:grpSp>
      </p:grpSp>
      <p:sp>
        <p:nvSpPr>
          <p:cNvPr id="19" name="Rechthoek 18">
            <a:extLst>
              <a:ext uri="{FF2B5EF4-FFF2-40B4-BE49-F238E27FC236}">
                <a16:creationId xmlns:a16="http://schemas.microsoft.com/office/drawing/2014/main" id="{43BD5C18-CBCC-4A61-9086-A9EEC611005C}"/>
              </a:ext>
            </a:extLst>
          </p:cNvPr>
          <p:cNvSpPr/>
          <p:nvPr/>
        </p:nvSpPr>
        <p:spPr>
          <a:xfrm>
            <a:off x="0" y="-4500"/>
            <a:ext cx="12192000" cy="824624"/>
          </a:xfrm>
          <a:prstGeom prst="rect">
            <a:avLst/>
          </a:prstGeom>
          <a:solidFill>
            <a:srgbClr val="FE5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itel 7">
            <a:extLst>
              <a:ext uri="{FF2B5EF4-FFF2-40B4-BE49-F238E27FC236}">
                <a16:creationId xmlns:a16="http://schemas.microsoft.com/office/drawing/2014/main" id="{60CC9305-071F-40CC-9618-964CEAA892B2}"/>
              </a:ext>
            </a:extLst>
          </p:cNvPr>
          <p:cNvSpPr txBox="1">
            <a:spLocks/>
          </p:cNvSpPr>
          <p:nvPr/>
        </p:nvSpPr>
        <p:spPr>
          <a:xfrm>
            <a:off x="1265017" y="-5118"/>
            <a:ext cx="8938810" cy="867930"/>
          </a:xfrm>
          <a:prstGeom prst="rect">
            <a:avLst/>
          </a:prstGeom>
          <a:noFill/>
          <a:effectLst>
            <a:outerShdw blurRad="50800" dist="38100" algn="l" rotWithShape="0">
              <a:schemeClr val="bg1">
                <a:alpha val="40000"/>
              </a:schemeClr>
            </a:outerShdw>
          </a:effectLst>
        </p:spPr>
        <p:txBody>
          <a:bodyPr vert="horz" wrap="square" lIns="36000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Dutch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aerospace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airport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industry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is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active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all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services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products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C0DE537-E364-44AC-A51B-E181ACF40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857" y="5977668"/>
            <a:ext cx="3648075" cy="619125"/>
          </a:xfrm>
          <a:prstGeom prst="rect">
            <a:avLst/>
          </a:prstGeom>
        </p:spPr>
      </p:pic>
      <p:sp>
        <p:nvSpPr>
          <p:cNvPr id="24" name="Lijntoelichting 1 (geen rand) 19">
            <a:extLst>
              <a:ext uri="{FF2B5EF4-FFF2-40B4-BE49-F238E27FC236}">
                <a16:creationId xmlns:a16="http://schemas.microsoft.com/office/drawing/2014/main" id="{6A9782E1-91D9-45A6-9745-2137955C0084}"/>
              </a:ext>
            </a:extLst>
          </p:cNvPr>
          <p:cNvSpPr/>
          <p:nvPr/>
        </p:nvSpPr>
        <p:spPr>
          <a:xfrm>
            <a:off x="5690519" y="4510977"/>
            <a:ext cx="3971274" cy="1238313"/>
          </a:xfrm>
          <a:prstGeom prst="callout1">
            <a:avLst>
              <a:gd name="adj1" fmla="val 149541"/>
              <a:gd name="adj2" fmla="val -16117"/>
              <a:gd name="adj3" fmla="val 93290"/>
              <a:gd name="adj4" fmla="val 7175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Association for knowledge, network and business opportunities.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2021: + </a:t>
            </a:r>
            <a:r>
              <a:rPr lang="en-US" sz="17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education</a:t>
            </a:r>
            <a:r>
              <a:rPr lang="en-US" sz="17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sym typeface="Wingdings" panose="05000000000000000000" pitchFamily="2" charset="2"/>
              </a:rPr>
              <a:t>industry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132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F2356-44F2-4765-B9D9-17533B6B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Current</a:t>
            </a:r>
            <a:r>
              <a:rPr lang="nl-NL" dirty="0"/>
              <a:t> </a:t>
            </a:r>
            <a:r>
              <a:rPr lang="nl-NL" dirty="0" err="1"/>
              <a:t>situation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47294D-DA53-4864-9F82-043B8426C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442" y="2427671"/>
            <a:ext cx="3272815" cy="2563430"/>
          </a:xfrm>
        </p:spPr>
        <p:txBody>
          <a:bodyPr/>
          <a:lstStyle/>
          <a:p>
            <a:pPr marL="0" indent="0">
              <a:buNone/>
            </a:pPr>
            <a:r>
              <a:rPr lang="nl-NL" u="sng" dirty="0" err="1"/>
              <a:t>What</a:t>
            </a:r>
            <a:r>
              <a:rPr lang="nl-NL" u="sng" dirty="0"/>
              <a:t> next?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Reshape</a:t>
            </a:r>
            <a:r>
              <a:rPr lang="nl-NL" dirty="0"/>
              <a:t> sector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Sustainability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UAM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Workforce</a:t>
            </a:r>
            <a:r>
              <a:rPr lang="nl-NL" dirty="0"/>
              <a:t> </a:t>
            </a:r>
            <a:r>
              <a:rPr lang="nl-NL" dirty="0" err="1"/>
              <a:t>age</a:t>
            </a:r>
            <a:r>
              <a:rPr lang="nl-NL" dirty="0"/>
              <a:t> </a:t>
            </a:r>
            <a:r>
              <a:rPr lang="nl-NL" dirty="0" err="1"/>
              <a:t>structure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Shortage</a:t>
            </a:r>
            <a:r>
              <a:rPr lang="nl-NL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B71985A-79E2-45A6-9727-E4393A2AB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12" y="1247586"/>
            <a:ext cx="7689038" cy="48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74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4B30A-1971-404B-B2E6-3EE48920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NAG </a:t>
            </a:r>
            <a:r>
              <a:rPr lang="nl-NL" dirty="0" err="1"/>
              <a:t>motivation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YTN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4D3129-9C19-45D2-B11D-30DC2E878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 Building the future</a:t>
            </a:r>
          </a:p>
          <a:p>
            <a:pPr>
              <a:lnSpc>
                <a:spcPct val="100000"/>
              </a:lnSpc>
            </a:pPr>
            <a:r>
              <a:rPr lang="en-US" dirty="0"/>
              <a:t> Stimulate professional development </a:t>
            </a:r>
          </a:p>
          <a:p>
            <a:pPr>
              <a:lnSpc>
                <a:spcPct val="100000"/>
              </a:lnSpc>
            </a:pPr>
            <a:r>
              <a:rPr lang="en-US" dirty="0"/>
              <a:t> More cohesion in the sector</a:t>
            </a:r>
          </a:p>
          <a:p>
            <a:pPr>
              <a:lnSpc>
                <a:spcPct val="100000"/>
              </a:lnSpc>
            </a:pPr>
            <a:r>
              <a:rPr lang="en-US" dirty="0"/>
              <a:t> Attract talent</a:t>
            </a:r>
          </a:p>
          <a:p>
            <a:pPr>
              <a:lnSpc>
                <a:spcPct val="100000"/>
              </a:lnSpc>
            </a:pPr>
            <a:r>
              <a:rPr lang="en-US" dirty="0"/>
              <a:t> We like to work with you</a:t>
            </a:r>
          </a:p>
        </p:txBody>
      </p:sp>
    </p:spTree>
    <p:extLst>
      <p:ext uri="{BB962C8B-B14F-4D97-AF65-F5344CB8AC3E}">
        <p14:creationId xmlns:p14="http://schemas.microsoft.com/office/powerpoint/2010/main" val="137504806"/>
      </p:ext>
    </p:extLst>
  </p:cSld>
  <p:clrMapOvr>
    <a:masterClrMapping/>
  </p:clrMapOvr>
</p:sld>
</file>

<file path=ppt/theme/theme1.xml><?xml version="1.0" encoding="utf-8"?>
<a:theme xmlns:a="http://schemas.openxmlformats.org/drawingml/2006/main" name="2_Aangepast ontwerp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LCS Huiststijl 2020">
      <a:dk1>
        <a:srgbClr val="404040"/>
      </a:dk1>
      <a:lt1>
        <a:sysClr val="window" lastClr="FFFFFF"/>
      </a:lt1>
      <a:dk2>
        <a:srgbClr val="404040"/>
      </a:dk2>
      <a:lt2>
        <a:srgbClr val="FFFFFF"/>
      </a:lt2>
      <a:accent1>
        <a:srgbClr val="B7B812"/>
      </a:accent1>
      <a:accent2>
        <a:srgbClr val="FFC000"/>
      </a:accent2>
      <a:accent3>
        <a:srgbClr val="ED7D31"/>
      </a:accent3>
      <a:accent4>
        <a:srgbClr val="A5A5A5"/>
      </a:accent4>
      <a:accent5>
        <a:srgbClr val="F4B183"/>
      </a:accent5>
      <a:accent6>
        <a:srgbClr val="FFD965"/>
      </a:accent6>
      <a:hlink>
        <a:srgbClr val="EDEE56"/>
      </a:hlink>
      <a:folHlink>
        <a:srgbClr val="954F72"/>
      </a:folHlink>
    </a:clrScheme>
    <a:fontScheme name="Aangepast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C MASTER PRESENTATION.potx" id="{A3734A15-02A2-4C86-B178-4E7CA6592405}" vid="{E0FB9802-9E7F-4949-ABFC-9AF5ABAA74F4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977737572F9145ADBE1FB65540C675" ma:contentTypeVersion="14" ma:contentTypeDescription="Een nieuw document maken." ma:contentTypeScope="" ma:versionID="ce4ef64483d2039ed912c719b4c40c51">
  <xsd:schema xmlns:xsd="http://www.w3.org/2001/XMLSchema" xmlns:xs="http://www.w3.org/2001/XMLSchema" xmlns:p="http://schemas.microsoft.com/office/2006/metadata/properties" xmlns:ns2="99c47813-50ce-457c-9c26-e2f26e2f21f4" xmlns:ns3="3367b7d5-bc0a-4950-badb-44672d188c99" targetNamespace="http://schemas.microsoft.com/office/2006/metadata/properties" ma:root="true" ma:fieldsID="1e7cb36e560e0ad6882b78fc443d63a4" ns2:_="" ns3:_="">
    <xsd:import namespace="99c47813-50ce-457c-9c26-e2f26e2f21f4"/>
    <xsd:import namespace="3367b7d5-bc0a-4950-badb-44672d188c9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_x006a_ov6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47813-50ce-457c-9c26-e2f26e2f21f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7b7d5-bc0a-4950-badb-44672d188c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_x006a_ov6" ma:index="15" nillable="true" ma:displayName="Tekst" ma:internalName="_x006a_ov6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6a_ov6 xmlns="3367b7d5-bc0a-4950-badb-44672d188c9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6A77F-1869-4B12-928F-32D664B149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c47813-50ce-457c-9c26-e2f26e2f21f4"/>
    <ds:schemaRef ds:uri="3367b7d5-bc0a-4950-badb-44672d188c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E90064-63D7-4016-8580-ECFB86CBFBF0}">
  <ds:schemaRefs>
    <ds:schemaRef ds:uri="http://schemas.microsoft.com/office/2006/metadata/properties"/>
    <ds:schemaRef ds:uri="http://schemas.microsoft.com/office/infopath/2007/PartnerControls"/>
    <ds:schemaRef ds:uri="3367b7d5-bc0a-4950-badb-44672d188c99"/>
  </ds:schemaRefs>
</ds:datastoreItem>
</file>

<file path=customXml/itemProps3.xml><?xml version="1.0" encoding="utf-8"?>
<ds:datastoreItem xmlns:ds="http://schemas.openxmlformats.org/officeDocument/2006/customXml" ds:itemID="{9BAE2064-7A83-4ECB-A5DA-4309AFCF0E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Breedbeeld</PresentationFormat>
  <Paragraphs>53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Wingdings</vt:lpstr>
      <vt:lpstr>2_Aangepast ontwerp</vt:lpstr>
      <vt:lpstr>1_Office Theme</vt:lpstr>
      <vt:lpstr>Kantoorthema</vt:lpstr>
      <vt:lpstr>PowerPoint-presentatie</vt:lpstr>
      <vt:lpstr>PowerPoint-presentatie</vt:lpstr>
      <vt:lpstr>Introduction</vt:lpstr>
      <vt:lpstr>PowerPoint-presentatie</vt:lpstr>
      <vt:lpstr>Current situation</vt:lpstr>
      <vt:lpstr>NAG motivation for YTN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Trainee</dc:creator>
  <cp:lastModifiedBy>Frank Jansen</cp:lastModifiedBy>
  <cp:revision>10</cp:revision>
  <dcterms:created xsi:type="dcterms:W3CDTF">2020-11-18T10:01:49Z</dcterms:created>
  <dcterms:modified xsi:type="dcterms:W3CDTF">2021-03-25T11:10:13Z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0x01010032977737572F9145ADBE1FB65540C675</vt:lpwstr>
  </property>
</Properties>
</file>