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56" r:id="rId2"/>
    <p:sldId id="258" r:id="rId3"/>
    <p:sldId id="1292" r:id="rId4"/>
    <p:sldId id="627" r:id="rId5"/>
    <p:sldId id="280" r:id="rId6"/>
    <p:sldId id="288" r:id="rId7"/>
    <p:sldId id="2076136561" r:id="rId8"/>
    <p:sldId id="2076136554" r:id="rId9"/>
    <p:sldId id="648" r:id="rId10"/>
    <p:sldId id="709" r:id="rId11"/>
    <p:sldId id="604" r:id="rId12"/>
    <p:sldId id="279" r:id="rId13"/>
    <p:sldId id="649" r:id="rId14"/>
    <p:sldId id="2076136562" r:id="rId15"/>
    <p:sldId id="2076136558" r:id="rId16"/>
    <p:sldId id="719" r:id="rId17"/>
    <p:sldId id="2076136563" r:id="rId18"/>
    <p:sldId id="292" r:id="rId19"/>
    <p:sldId id="286" r:id="rId20"/>
    <p:sldId id="638" r:id="rId21"/>
    <p:sldId id="2076136564" r:id="rId22"/>
    <p:sldId id="2076136566" r:id="rId23"/>
    <p:sldId id="2076136567" r:id="rId24"/>
    <p:sldId id="720" r:id="rId25"/>
    <p:sldId id="2076136548" r:id="rId26"/>
    <p:sldId id="260"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ijl, licht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2" autoAdjust="0"/>
    <p:restoredTop sz="92037" autoAdjust="0"/>
  </p:normalViewPr>
  <p:slideViewPr>
    <p:cSldViewPr snapToGrid="0">
      <p:cViewPr varScale="1">
        <p:scale>
          <a:sx n="103" d="100"/>
          <a:sy n="103" d="100"/>
        </p:scale>
        <p:origin x="1170" y="10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2EF89-575C-4D9A-9A29-443F31F3A6BF}" type="datetimeFigureOut">
              <a:rPr lang="nl-NL" smtClean="0"/>
              <a:t>1-6-2025</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5C40C-6F5C-400D-9B3F-716F4AEF4E4A}" type="slidenum">
              <a:rPr lang="nl-NL" smtClean="0"/>
              <a:t>‹#›</a:t>
            </a:fld>
            <a:endParaRPr lang="nl-NL" dirty="0"/>
          </a:p>
        </p:txBody>
      </p:sp>
    </p:spTree>
    <p:extLst>
      <p:ext uri="{BB962C8B-B14F-4D97-AF65-F5344CB8AC3E}">
        <p14:creationId xmlns:p14="http://schemas.microsoft.com/office/powerpoint/2010/main" val="139299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8C639-24DC-CDCF-C0CC-802463461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E095F-3040-4D2D-07C5-41F335BEBD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0AA0E-C150-2631-B524-F3836A2E4B48}"/>
              </a:ext>
            </a:extLst>
          </p:cNvPr>
          <p:cNvSpPr>
            <a:spLocks noGrp="1"/>
          </p:cNvSpPr>
          <p:nvPr>
            <p:ph type="body" idx="1"/>
          </p:nvPr>
        </p:nvSpPr>
        <p:spPr/>
        <p:txBody>
          <a:bodyPr/>
          <a:lstStyle/>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Early Development:</a:t>
            </a:r>
            <a:r>
              <a:rPr lang="en-US" sz="1200" b="0" i="0" dirty="0">
                <a:solidFill>
                  <a:srgbClr val="0D0D0D"/>
                </a:solidFill>
                <a:effectLst/>
                <a:latin typeface="Söhne"/>
              </a:rPr>
              <a:t> </a:t>
            </a:r>
            <a:r>
              <a:rPr lang="en-US" sz="1200" dirty="0">
                <a:solidFill>
                  <a:srgbClr val="002060"/>
                </a:solidFill>
                <a:latin typeface="Aptos" panose="020B0004020202020204" pitchFamily="34" charset="0"/>
              </a:rPr>
              <a:t>Aviation began with the Wright brothers' historic flight in 1903. Initially, aviation was limited to experimental flights and military use during World War I.</a:t>
            </a:r>
          </a:p>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Commercialization:</a:t>
            </a:r>
            <a:r>
              <a:rPr lang="en-US" sz="1200" b="0" i="0" dirty="0">
                <a:solidFill>
                  <a:srgbClr val="0D0D0D"/>
                </a:solidFill>
                <a:effectLst/>
                <a:latin typeface="Söhne"/>
              </a:rPr>
              <a:t> </a:t>
            </a:r>
            <a:r>
              <a:rPr lang="en-US" sz="1200" dirty="0">
                <a:solidFill>
                  <a:srgbClr val="002060"/>
                </a:solidFill>
                <a:latin typeface="Aptos" panose="020B0004020202020204" pitchFamily="34" charset="0"/>
              </a:rPr>
              <a:t>Post-World War I, airlines began offering passenger services, primarily operating small aircraft on short routes.</a:t>
            </a:r>
          </a:p>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Golden Age of Aviation (1920s-1940s):</a:t>
            </a:r>
            <a:r>
              <a:rPr lang="en-US" sz="1200" b="0" i="0" dirty="0">
                <a:solidFill>
                  <a:srgbClr val="0D0D0D"/>
                </a:solidFill>
                <a:effectLst/>
                <a:latin typeface="Söhne"/>
              </a:rPr>
              <a:t> </a:t>
            </a:r>
            <a:r>
              <a:rPr lang="en-US" sz="1200" dirty="0">
                <a:solidFill>
                  <a:srgbClr val="002060"/>
                </a:solidFill>
                <a:latin typeface="Aptos" panose="020B0004020202020204" pitchFamily="34" charset="0"/>
              </a:rPr>
              <a:t>This period saw rapid technological advancements and the establishment of major airlines such as Pan American Airways and British Airways. Long-haul flights became more common, connecting continents and major cities.</a:t>
            </a:r>
          </a:p>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Jet Age (1950s-1960s): </a:t>
            </a:r>
            <a:r>
              <a:rPr lang="en-US" sz="1200" dirty="0">
                <a:solidFill>
                  <a:srgbClr val="002060"/>
                </a:solidFill>
                <a:latin typeface="Aptos" panose="020B0004020202020204" pitchFamily="34" charset="0"/>
              </a:rPr>
              <a:t>The introduction of jet engines revolutionized air travel, making it faster and more efficient. Airlines expanded their networks globally, introducing transatlantic and transpacific flights.</a:t>
            </a:r>
          </a:p>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Hub-and-Spoke Model (1970s-1990s)</a:t>
            </a:r>
            <a:r>
              <a:rPr lang="en-US" sz="1200" b="0" i="0" dirty="0">
                <a:solidFill>
                  <a:srgbClr val="0D0D0D"/>
                </a:solidFill>
                <a:effectLst/>
                <a:latin typeface="Söhne"/>
              </a:rPr>
              <a:t>: </a:t>
            </a:r>
            <a:r>
              <a:rPr lang="en-US" sz="1200" dirty="0">
                <a:solidFill>
                  <a:srgbClr val="002060"/>
                </a:solidFill>
                <a:latin typeface="Aptos" panose="020B0004020202020204" pitchFamily="34" charset="0"/>
              </a:rPr>
              <a:t>Airlines adopted the hub-and-spoke model, where large airports (hubs) served as central connecting points for flights to smaller destinations (spokes). This led to the concentration of air traffic in major hubs like Atlanta, Chicago, and London Heathrow.</a:t>
            </a:r>
          </a:p>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Low-Cost Carriers (LCCs) Emergence (1990s-present): </a:t>
            </a:r>
            <a:r>
              <a:rPr lang="en-US" sz="1200" dirty="0">
                <a:solidFill>
                  <a:srgbClr val="002060"/>
                </a:solidFill>
                <a:latin typeface="Aptos" panose="020B0004020202020204" pitchFamily="34" charset="0"/>
              </a:rPr>
              <a:t>The rise of LCCs such as Southwest Airlines, Ryanair, and EasyJet challenged the dominance of traditional carriers. LCCs offered no-frills, point-to-point services, bypassing major hubs and operating with lower costs.</a:t>
            </a:r>
          </a:p>
          <a:p>
            <a:pPr marL="285750" indent="-285750" algn="l">
              <a:buFont typeface="Arial" panose="020B0604020202020204" pitchFamily="34" charset="0"/>
              <a:buChar char="•"/>
            </a:pPr>
            <a:r>
              <a:rPr lang="en-US" sz="1200" b="1" dirty="0">
                <a:solidFill>
                  <a:srgbClr val="002060"/>
                </a:solidFill>
                <a:latin typeface="Aptos" panose="020B0004020202020204" pitchFamily="34" charset="0"/>
              </a:rPr>
              <a:t>Decentralization and Regional Connectivity (2000s-present)</a:t>
            </a:r>
            <a:r>
              <a:rPr lang="en-US" sz="1200" dirty="0">
                <a:solidFill>
                  <a:srgbClr val="002060"/>
                </a:solidFill>
                <a:latin typeface="Aptos" panose="020B0004020202020204" pitchFamily="34" charset="0"/>
              </a:rPr>
              <a:t>: With advancements in aircraft technology and changing consumer preferences, there has been a trend towards decentralization in the aviation network. Smaller airports have gained importance, and airlines have started offering more direct routes between secondary cities, bypassing major hubs. This trend is facilitated by the development of regional jets and smaller, more fuel-efficient aircraft like the Airbus A220 and Embraer E-Jets.</a:t>
            </a:r>
          </a:p>
          <a:p>
            <a:pPr marL="285750" indent="-285750" algn="l">
              <a:buFont typeface="Arial" panose="020B0604020202020204" pitchFamily="34" charset="0"/>
              <a:buChar char="•"/>
            </a:pPr>
            <a:endParaRPr lang="en-US" sz="1200" dirty="0">
              <a:solidFill>
                <a:srgbClr val="002060"/>
              </a:solidFill>
              <a:latin typeface="Aptos" panose="020B0004020202020204" pitchFamily="34" charset="0"/>
            </a:endParaRPr>
          </a:p>
          <a:p>
            <a:pPr algn="l"/>
            <a:r>
              <a:rPr lang="en-US" sz="1400" b="1" dirty="0">
                <a:solidFill>
                  <a:srgbClr val="002060"/>
                </a:solidFill>
                <a:latin typeface="Aptos" panose="020B0004020202020204" pitchFamily="34" charset="0"/>
              </a:rPr>
              <a:t>Future Trends and Challenges:</a:t>
            </a:r>
          </a:p>
          <a:p>
            <a:pPr marL="171450" indent="-171450" algn="l">
              <a:buFont typeface="Arial" panose="020B0604020202020204" pitchFamily="34" charset="0"/>
              <a:buChar char="•"/>
            </a:pPr>
            <a:r>
              <a:rPr lang="en-US" sz="1200" dirty="0">
                <a:solidFill>
                  <a:srgbClr val="002060"/>
                </a:solidFill>
                <a:latin typeface="Aptos" panose="020B0004020202020204" pitchFamily="34" charset="0"/>
              </a:rPr>
              <a:t>Sustainability concerns: Addressing environmental impacts, including emissions reduction and sustainable aviation fuels.</a:t>
            </a:r>
          </a:p>
          <a:p>
            <a:pPr marL="171450" indent="-171450" algn="l">
              <a:buFont typeface="Arial" panose="020B0604020202020204" pitchFamily="34" charset="0"/>
              <a:buChar char="•"/>
            </a:pPr>
            <a:r>
              <a:rPr lang="en-US" sz="1200" dirty="0">
                <a:solidFill>
                  <a:srgbClr val="002060"/>
                </a:solidFill>
                <a:latin typeface="Aptos" panose="020B0004020202020204" pitchFamily="34" charset="0"/>
              </a:rPr>
              <a:t>Technological innovations: Advancements such as electric and hybrid aircraft.</a:t>
            </a:r>
          </a:p>
          <a:p>
            <a:pPr marL="171450" indent="-171450" algn="l">
              <a:buFont typeface="Arial" panose="020B0604020202020204" pitchFamily="34" charset="0"/>
              <a:buChar char="•"/>
            </a:pPr>
            <a:r>
              <a:rPr lang="en-US" sz="1200" dirty="0">
                <a:solidFill>
                  <a:srgbClr val="002060"/>
                </a:solidFill>
                <a:latin typeface="Aptos" panose="020B0004020202020204" pitchFamily="34" charset="0"/>
              </a:rPr>
              <a:t>Urban air mobility (UAM): Development of eVTOL aircraft for short-distance urban travel.</a:t>
            </a:r>
          </a:p>
          <a:p>
            <a:pPr marL="171450" indent="-171450" algn="l">
              <a:buFont typeface="Arial" panose="020B0604020202020204" pitchFamily="34" charset="0"/>
              <a:buChar char="•"/>
            </a:pPr>
            <a:r>
              <a:rPr lang="en-US" sz="1200" dirty="0">
                <a:solidFill>
                  <a:srgbClr val="002060"/>
                </a:solidFill>
                <a:latin typeface="Aptos" panose="020B0004020202020204" pitchFamily="34" charset="0"/>
              </a:rPr>
              <a:t>Digitalization and AI: Optimization of route planning and operational efficiency.</a:t>
            </a:r>
          </a:p>
          <a:p>
            <a:pPr marL="285750" indent="-285750" algn="l">
              <a:buFont typeface="Arial" panose="020B0604020202020204" pitchFamily="34" charset="0"/>
              <a:buChar char="•"/>
            </a:pPr>
            <a:endParaRPr lang="en-US" sz="1200" dirty="0">
              <a:solidFill>
                <a:srgbClr val="002060"/>
              </a:solidFill>
              <a:latin typeface="Aptos" panose="020B0004020202020204" pitchFamily="34" charset="0"/>
            </a:endParaRPr>
          </a:p>
          <a:p>
            <a:endParaRPr lang="nl-NL" dirty="0"/>
          </a:p>
        </p:txBody>
      </p:sp>
      <p:sp>
        <p:nvSpPr>
          <p:cNvPr id="4" name="Slide Number Placeholder 3">
            <a:extLst>
              <a:ext uri="{FF2B5EF4-FFF2-40B4-BE49-F238E27FC236}">
                <a16:creationId xmlns:a16="http://schemas.microsoft.com/office/drawing/2014/main" id="{E0D12AAF-B90C-D7D3-4DF1-3B7E95EE4B23}"/>
              </a:ext>
            </a:extLst>
          </p:cNvPr>
          <p:cNvSpPr>
            <a:spLocks noGrp="1"/>
          </p:cNvSpPr>
          <p:nvPr>
            <p:ph type="sldNum" sz="quarter" idx="5"/>
          </p:nvPr>
        </p:nvSpPr>
        <p:spPr/>
        <p:txBody>
          <a:bodyPr/>
          <a:lstStyle/>
          <a:p>
            <a:fld id="{C535C40C-6F5C-400D-9B3F-716F4AEF4E4A}" type="slidenum">
              <a:rPr lang="nl-NL" smtClean="0"/>
              <a:t>4</a:t>
            </a:fld>
            <a:endParaRPr lang="nl-NL" dirty="0"/>
          </a:p>
        </p:txBody>
      </p:sp>
    </p:spTree>
    <p:extLst>
      <p:ext uri="{BB962C8B-B14F-4D97-AF65-F5344CB8AC3E}">
        <p14:creationId xmlns:p14="http://schemas.microsoft.com/office/powerpoint/2010/main" val="2535664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535C40C-6F5C-400D-9B3F-716F4AEF4E4A}" type="slidenum">
              <a:rPr lang="nl-NL" smtClean="0"/>
              <a:t>5</a:t>
            </a:fld>
            <a:endParaRPr lang="nl-NL" dirty="0"/>
          </a:p>
        </p:txBody>
      </p:sp>
    </p:spTree>
    <p:extLst>
      <p:ext uri="{BB962C8B-B14F-4D97-AF65-F5344CB8AC3E}">
        <p14:creationId xmlns:p14="http://schemas.microsoft.com/office/powerpoint/2010/main" val="3597221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C535C40C-6F5C-400D-9B3F-716F4AEF4E4A}" type="slidenum">
              <a:rPr lang="nl-NL" smtClean="0"/>
              <a:t>9</a:t>
            </a:fld>
            <a:endParaRPr lang="nl-NL" dirty="0"/>
          </a:p>
        </p:txBody>
      </p:sp>
    </p:spTree>
    <p:extLst>
      <p:ext uri="{BB962C8B-B14F-4D97-AF65-F5344CB8AC3E}">
        <p14:creationId xmlns:p14="http://schemas.microsoft.com/office/powerpoint/2010/main" val="395262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35C40C-6F5C-400D-9B3F-716F4AEF4E4A}" type="slidenum">
              <a:rPr lang="nl-NL" smtClean="0"/>
              <a:t>26</a:t>
            </a:fld>
            <a:endParaRPr lang="nl-NL" dirty="0"/>
          </a:p>
        </p:txBody>
      </p:sp>
    </p:spTree>
    <p:extLst>
      <p:ext uri="{BB962C8B-B14F-4D97-AF65-F5344CB8AC3E}">
        <p14:creationId xmlns:p14="http://schemas.microsoft.com/office/powerpoint/2010/main" val="12444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716269" y="2508302"/>
            <a:ext cx="10746507" cy="906786"/>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noProof="0" dirty="0"/>
          </a:p>
        </p:txBody>
      </p:sp>
      <p:sp>
        <p:nvSpPr>
          <p:cNvPr id="2" name="Title 1"/>
          <p:cNvSpPr>
            <a:spLocks noGrp="1"/>
          </p:cNvSpPr>
          <p:nvPr>
            <p:ph type="ctrTitle" hasCustomPrompt="1"/>
          </p:nvPr>
        </p:nvSpPr>
        <p:spPr>
          <a:xfrm>
            <a:off x="785414" y="2646469"/>
            <a:ext cx="7577537" cy="361144"/>
          </a:xfrm>
        </p:spPr>
        <p:txBody>
          <a:bodyPr anchor="t">
            <a:normAutofit/>
          </a:bodyPr>
          <a:lstStyle>
            <a:lvl1pPr algn="l">
              <a:lnSpc>
                <a:spcPct val="100000"/>
              </a:lnSpc>
              <a:defRPr lang="nl-NL" sz="2000" b="1" kern="1200">
                <a:solidFill>
                  <a:srgbClr val="002060"/>
                </a:solidFill>
                <a:latin typeface="Arial" panose="020B0604020202020204" pitchFamily="34" charset="0"/>
                <a:ea typeface="+mn-ea"/>
                <a:cs typeface="Arial" panose="020B0604020202020204" pitchFamily="34" charset="0"/>
              </a:defRPr>
            </a:lvl1pPr>
          </a:lstStyle>
          <a:p>
            <a:r>
              <a:rPr lang="en-US" noProof="0" dirty="0"/>
              <a:t>ADD TITLE PRESENTATION (CAPITALS)</a:t>
            </a:r>
          </a:p>
        </p:txBody>
      </p:sp>
      <p:cxnSp>
        <p:nvCxnSpPr>
          <p:cNvPr id="10" name="Straight Connector 9"/>
          <p:cNvCxnSpPr/>
          <p:nvPr userDrawn="1"/>
        </p:nvCxnSpPr>
        <p:spPr>
          <a:xfrm>
            <a:off x="716270" y="3415088"/>
            <a:ext cx="10746507"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0403770" y="4263176"/>
            <a:ext cx="1450534" cy="276999"/>
          </a:xfrm>
          <a:prstGeom prst="rect">
            <a:avLst/>
          </a:prstGeom>
          <a:noFill/>
        </p:spPr>
        <p:txBody>
          <a:bodyPr wrap="square" rtlCol="0" anchor="t">
            <a:spAutoFit/>
          </a:bodyPr>
          <a:lstStyle/>
          <a:p>
            <a:r>
              <a:rPr lang="en-US" sz="1200" noProof="0" dirty="0">
                <a:solidFill>
                  <a:schemeClr val="bg1">
                    <a:lumMod val="65000"/>
                  </a:schemeClr>
                </a:solidFill>
                <a:latin typeface="Arial" panose="020B0604020202020204" pitchFamily="34" charset="0"/>
                <a:cs typeface="Arial" panose="020B0604020202020204" pitchFamily="34" charset="0"/>
              </a:rPr>
              <a:t>www.adse.eu</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16269" y="1739862"/>
            <a:ext cx="1845956" cy="694473"/>
          </a:xfrm>
          <a:prstGeom prst="rect">
            <a:avLst/>
          </a:prstGeom>
        </p:spPr>
      </p:pic>
      <p:sp>
        <p:nvSpPr>
          <p:cNvPr id="20" name="Text Placeholder 19"/>
          <p:cNvSpPr>
            <a:spLocks noGrp="1"/>
          </p:cNvSpPr>
          <p:nvPr>
            <p:ph type="body" sz="quarter" idx="12" hasCustomPrompt="1"/>
          </p:nvPr>
        </p:nvSpPr>
        <p:spPr>
          <a:xfrm>
            <a:off x="8432095" y="2721610"/>
            <a:ext cx="2963436" cy="287053"/>
          </a:xfrm>
        </p:spPr>
        <p:txBody>
          <a:bodyPr anchor="t">
            <a:normAutofit/>
          </a:bodyPr>
          <a:lstStyle>
            <a:lvl1pPr marL="0" indent="0" algn="r">
              <a:buNone/>
              <a:defRPr lang="en-US" sz="1600" kern="1200" baseline="0" smtClean="0">
                <a:solidFill>
                  <a:srgbClr val="002060"/>
                </a:solidFill>
                <a:latin typeface="Arial" panose="020B0604020202020204" pitchFamily="34" charset="0"/>
                <a:ea typeface="+mn-ea"/>
                <a:cs typeface="Arial" panose="020B0604020202020204" pitchFamily="34" charset="0"/>
              </a:defRPr>
            </a:lvl1pPr>
            <a:lvl5pPr marL="1828800" indent="0">
              <a:buNone/>
              <a:defRPr/>
            </a:lvl5pPr>
          </a:lstStyle>
          <a:p>
            <a:pPr lvl="0"/>
            <a:r>
              <a:rPr lang="en-US" noProof="0" dirty="0" err="1"/>
              <a:t>dd</a:t>
            </a:r>
            <a:r>
              <a:rPr lang="en-US" noProof="0" dirty="0"/>
              <a:t>-mm-</a:t>
            </a:r>
            <a:r>
              <a:rPr lang="en-US" noProof="0" dirty="0" err="1"/>
              <a:t>yyyy</a:t>
            </a:r>
            <a:endParaRPr lang="en-US" noProof="0" dirty="0"/>
          </a:p>
        </p:txBody>
      </p:sp>
      <p:sp>
        <p:nvSpPr>
          <p:cNvPr id="11" name="Text Placeholder 19"/>
          <p:cNvSpPr>
            <a:spLocks noGrp="1"/>
          </p:cNvSpPr>
          <p:nvPr>
            <p:ph type="body" sz="quarter" idx="13" hasCustomPrompt="1"/>
          </p:nvPr>
        </p:nvSpPr>
        <p:spPr>
          <a:xfrm>
            <a:off x="6570349" y="2977324"/>
            <a:ext cx="4825181" cy="251895"/>
          </a:xfrm>
        </p:spPr>
        <p:txBody>
          <a:bodyPr anchor="t">
            <a:noAutofit/>
          </a:bodyPr>
          <a:lstStyle>
            <a:lvl1pPr marL="0" indent="0" algn="r">
              <a:buNone/>
              <a:defRPr lang="en-US" sz="1600" kern="1200" baseline="0" dirty="0" smtClean="0">
                <a:solidFill>
                  <a:srgbClr val="002060"/>
                </a:solidFill>
                <a:latin typeface="Arial" panose="020B0604020202020204" pitchFamily="34" charset="0"/>
                <a:ea typeface="+mn-ea"/>
                <a:cs typeface="Arial" panose="020B0604020202020204" pitchFamily="34" charset="0"/>
              </a:defRPr>
            </a:lvl1pPr>
            <a:lvl5pPr marL="1828800" indent="0">
              <a:buNone/>
              <a:defRPr/>
            </a:lvl5pPr>
          </a:lstStyle>
          <a:p>
            <a:pPr marL="0" lvl="0" indent="0" algn="r" defTabSz="914400" rtl="0" eaLnBrk="1" latinLnBrk="0" hangingPunct="1">
              <a:lnSpc>
                <a:spcPct val="90000"/>
              </a:lnSpc>
              <a:spcBef>
                <a:spcPts val="1000"/>
              </a:spcBef>
              <a:buClr>
                <a:srgbClr val="002060"/>
              </a:buClr>
              <a:buFont typeface="Wingdings" panose="05000000000000000000" pitchFamily="2" charset="2"/>
              <a:buNone/>
            </a:pPr>
            <a:r>
              <a:rPr lang="en-US" noProof="0" dirty="0"/>
              <a:t> Name Surname</a:t>
            </a:r>
          </a:p>
        </p:txBody>
      </p:sp>
      <p:sp>
        <p:nvSpPr>
          <p:cNvPr id="7" name="Text Placeholder 6"/>
          <p:cNvSpPr>
            <a:spLocks noGrp="1"/>
          </p:cNvSpPr>
          <p:nvPr>
            <p:ph type="body" sz="quarter" idx="14" hasCustomPrompt="1"/>
          </p:nvPr>
        </p:nvSpPr>
        <p:spPr>
          <a:xfrm>
            <a:off x="785413" y="2977324"/>
            <a:ext cx="5715792" cy="251895"/>
          </a:xfrm>
        </p:spPr>
        <p:txBody>
          <a:bodyPr anchor="t">
            <a:noAutofit/>
          </a:bodyPr>
          <a:lstStyle>
            <a:lvl1pPr marL="0" indent="0">
              <a:buNone/>
              <a:defRPr lang="nl-NL" sz="1600" kern="1200" baseline="0" dirty="0" smtClean="0">
                <a:solidFill>
                  <a:srgbClr val="002060"/>
                </a:solidFill>
                <a:latin typeface="Arial" panose="020B0604020202020204" pitchFamily="34" charset="0"/>
                <a:ea typeface="+mn-ea"/>
                <a:cs typeface="Arial" panose="020B0604020202020204" pitchFamily="34" charset="0"/>
              </a:defRPr>
            </a:lvl1pPr>
          </a:lstStyle>
          <a:p>
            <a:pPr lvl="0"/>
            <a:r>
              <a:rPr lang="en-US" noProof="0" dirty="0"/>
              <a:t>Add subtitle</a:t>
            </a:r>
          </a:p>
        </p:txBody>
      </p:sp>
      <p:grpSp>
        <p:nvGrpSpPr>
          <p:cNvPr id="15" name="Group 14"/>
          <p:cNvGrpSpPr/>
          <p:nvPr userDrawn="1"/>
        </p:nvGrpSpPr>
        <p:grpSpPr>
          <a:xfrm>
            <a:off x="625779" y="3414038"/>
            <a:ext cx="10969825" cy="907836"/>
            <a:chOff x="607291" y="4286249"/>
            <a:chExt cx="12775586" cy="1057276"/>
          </a:xfrm>
        </p:grpSpPr>
        <p:pic>
          <p:nvPicPr>
            <p:cNvPr id="16" name="Picture 15"/>
            <p:cNvPicPr>
              <a:picLocks noChangeAspect="1"/>
            </p:cNvPicPr>
            <p:nvPr/>
          </p:nvPicPr>
          <p:blipFill rotWithShape="1">
            <a:blip r:embed="rId3" cstate="hqprint">
              <a:extLst>
                <a:ext uri="{28A0092B-C50C-407E-A947-70E740481C1C}">
                  <a14:useLocalDpi xmlns:a14="http://schemas.microsoft.com/office/drawing/2010/main"/>
                </a:ext>
              </a:extLst>
            </a:blip>
            <a:srcRect b="69867"/>
            <a:stretch/>
          </p:blipFill>
          <p:spPr>
            <a:xfrm>
              <a:off x="607291" y="4418355"/>
              <a:ext cx="4298336" cy="925170"/>
            </a:xfrm>
            <a:prstGeom prst="rect">
              <a:avLst/>
            </a:prstGeom>
          </p:spPr>
        </p:pic>
        <p:pic>
          <p:nvPicPr>
            <p:cNvPr id="19" name="Picture 18"/>
            <p:cNvPicPr>
              <a:picLocks noChangeAspect="1"/>
            </p:cNvPicPr>
            <p:nvPr/>
          </p:nvPicPr>
          <p:blipFill rotWithShape="1">
            <a:blip r:embed="rId3" cstate="hqprint">
              <a:extLst>
                <a:ext uri="{28A0092B-C50C-407E-A947-70E740481C1C}">
                  <a14:useLocalDpi xmlns:a14="http://schemas.microsoft.com/office/drawing/2010/main"/>
                </a:ext>
              </a:extLst>
            </a:blip>
            <a:srcRect t="34427" b="33930"/>
            <a:stretch/>
          </p:blipFill>
          <p:spPr>
            <a:xfrm>
              <a:off x="4905627" y="4286249"/>
              <a:ext cx="4298336" cy="971551"/>
            </a:xfrm>
            <a:prstGeom prst="rect">
              <a:avLst/>
            </a:prstGeom>
          </p:spPr>
        </p:pic>
        <p:pic>
          <p:nvPicPr>
            <p:cNvPr id="21" name="Picture 20"/>
            <p:cNvPicPr>
              <a:picLocks noChangeAspect="1"/>
            </p:cNvPicPr>
            <p:nvPr/>
          </p:nvPicPr>
          <p:blipFill rotWithShape="1">
            <a:blip r:embed="rId3" cstate="hqprint">
              <a:extLst>
                <a:ext uri="{28A0092B-C50C-407E-A947-70E740481C1C}">
                  <a14:useLocalDpi xmlns:a14="http://schemas.microsoft.com/office/drawing/2010/main"/>
                </a:ext>
              </a:extLst>
            </a:blip>
            <a:srcRect t="73157"/>
            <a:stretch/>
          </p:blipFill>
          <p:spPr>
            <a:xfrm>
              <a:off x="9084541" y="4359944"/>
              <a:ext cx="4298336" cy="824160"/>
            </a:xfrm>
            <a:prstGeom prst="rect">
              <a:avLst/>
            </a:prstGeom>
          </p:spPr>
        </p:pic>
      </p:grpSp>
    </p:spTree>
    <p:extLst>
      <p:ext uri="{BB962C8B-B14F-4D97-AF65-F5344CB8AC3E}">
        <p14:creationId xmlns:p14="http://schemas.microsoft.com/office/powerpoint/2010/main" val="23775683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9">
    <p:spTree>
      <p:nvGrpSpPr>
        <p:cNvPr id="1" name=""/>
        <p:cNvGrpSpPr/>
        <p:nvPr/>
      </p:nvGrpSpPr>
      <p:grpSpPr>
        <a:xfrm>
          <a:off x="0" y="0"/>
          <a:ext cx="0" cy="0"/>
          <a:chOff x="0" y="0"/>
          <a:chExt cx="0" cy="0"/>
        </a:xfrm>
      </p:grpSpPr>
      <p:sp>
        <p:nvSpPr>
          <p:cNvPr id="19" name="Text Placeholder 30"/>
          <p:cNvSpPr>
            <a:spLocks noGrp="1"/>
          </p:cNvSpPr>
          <p:nvPr>
            <p:ph type="body" sz="quarter" idx="28"/>
          </p:nvPr>
        </p:nvSpPr>
        <p:spPr>
          <a:xfrm>
            <a:off x="1807368" y="1294230"/>
            <a:ext cx="4259260" cy="4265986"/>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sp>
        <p:nvSpPr>
          <p:cNvPr id="20" name="Text Placeholder 30"/>
          <p:cNvSpPr>
            <a:spLocks noGrp="1"/>
          </p:cNvSpPr>
          <p:nvPr>
            <p:ph type="body" sz="quarter" idx="29"/>
          </p:nvPr>
        </p:nvSpPr>
        <p:spPr>
          <a:xfrm>
            <a:off x="6125368" y="1294230"/>
            <a:ext cx="4259260" cy="4265986"/>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26" name="Title 1"/>
          <p:cNvSpPr>
            <a:spLocks noGrp="1"/>
          </p:cNvSpPr>
          <p:nvPr>
            <p:ph type="title"/>
          </p:nvPr>
        </p:nvSpPr>
        <p:spPr>
          <a:xfrm>
            <a:off x="1783686" y="551856"/>
            <a:ext cx="8600942" cy="350934"/>
          </a:xfrm>
        </p:spPr>
        <p:txBody>
          <a:bodyPr/>
          <a:lstStyle/>
          <a:p>
            <a:r>
              <a:rPr lang="en-US" dirty="0"/>
              <a:t>Click to edit Master title style</a:t>
            </a:r>
            <a:endParaRPr lang="nl-NL" dirty="0"/>
          </a:p>
        </p:txBody>
      </p:sp>
      <p:cxnSp>
        <p:nvCxnSpPr>
          <p:cNvPr id="27" name="Straight Connector 26"/>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219249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24" name="Text Placeholder 30"/>
          <p:cNvSpPr>
            <a:spLocks noGrp="1"/>
          </p:cNvSpPr>
          <p:nvPr>
            <p:ph type="body" sz="quarter" idx="28"/>
          </p:nvPr>
        </p:nvSpPr>
        <p:spPr>
          <a:xfrm>
            <a:off x="1807368" y="1294230"/>
            <a:ext cx="8577260" cy="4265986"/>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1783686" y="551856"/>
            <a:ext cx="8600942" cy="350934"/>
          </a:xfrm>
        </p:spPr>
        <p:txBody>
          <a:bodyPr/>
          <a:lstStyle/>
          <a:p>
            <a:r>
              <a:rPr lang="en-US"/>
              <a:t>Click to edit Master title style</a:t>
            </a:r>
            <a:endParaRPr lang="nl-NL"/>
          </a:p>
        </p:txBody>
      </p:sp>
      <p:cxnSp>
        <p:nvCxnSpPr>
          <p:cNvPr id="23" name="Straight Connector 22"/>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pic>
        <p:nvPicPr>
          <p:cNvPr id="2" name="Picture 1">
            <a:extLst>
              <a:ext uri="{FF2B5EF4-FFF2-40B4-BE49-F238E27FC236}">
                <a16:creationId xmlns:a16="http://schemas.microsoft.com/office/drawing/2014/main" id="{CB149F7D-B27A-53A7-B0D6-B6CF153FB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Tree>
    <p:extLst>
      <p:ext uri="{BB962C8B-B14F-4D97-AF65-F5344CB8AC3E}">
        <p14:creationId xmlns:p14="http://schemas.microsoft.com/office/powerpoint/2010/main" val="434817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527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1">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1807367" y="1300161"/>
            <a:ext cx="2100261" cy="1373979"/>
          </a:xfrm>
        </p:spPr>
        <p:txBody>
          <a:bodyPr>
            <a:normAutofit/>
          </a:bodyPr>
          <a:lstStyle>
            <a:lvl1pPr>
              <a:defRPr sz="2000"/>
            </a:lvl1pPr>
          </a:lstStyle>
          <a:p>
            <a:endParaRPr lang="nl-NL" dirty="0"/>
          </a:p>
        </p:txBody>
      </p:sp>
      <p:sp>
        <p:nvSpPr>
          <p:cNvPr id="52" name="Picture Placeholder 20"/>
          <p:cNvSpPr>
            <a:spLocks noGrp="1"/>
          </p:cNvSpPr>
          <p:nvPr>
            <p:ph type="pic" sz="quarter" idx="17"/>
          </p:nvPr>
        </p:nvSpPr>
        <p:spPr>
          <a:xfrm>
            <a:off x="1807367" y="2743199"/>
            <a:ext cx="2100261" cy="1373979"/>
          </a:xfrm>
        </p:spPr>
        <p:txBody>
          <a:bodyPr>
            <a:normAutofit/>
          </a:bodyPr>
          <a:lstStyle>
            <a:lvl1pPr>
              <a:defRPr sz="2000"/>
            </a:lvl1pPr>
          </a:lstStyle>
          <a:p>
            <a:endParaRPr lang="nl-NL" dirty="0"/>
          </a:p>
        </p:txBody>
      </p:sp>
      <p:sp>
        <p:nvSpPr>
          <p:cNvPr id="53" name="Picture Placeholder 20"/>
          <p:cNvSpPr>
            <a:spLocks noGrp="1"/>
          </p:cNvSpPr>
          <p:nvPr>
            <p:ph type="pic" sz="quarter" idx="18"/>
          </p:nvPr>
        </p:nvSpPr>
        <p:spPr>
          <a:xfrm>
            <a:off x="1807367" y="4186237"/>
            <a:ext cx="2100261" cy="1373979"/>
          </a:xfrm>
        </p:spPr>
        <p:txBody>
          <a:bodyPr>
            <a:normAutofit/>
          </a:bodyPr>
          <a:lstStyle>
            <a:lvl1pPr>
              <a:defRPr sz="2000"/>
            </a:lvl1pPr>
          </a:lstStyle>
          <a:p>
            <a:endParaRPr lang="nl-NL" dirty="0"/>
          </a:p>
        </p:txBody>
      </p:sp>
      <p:sp>
        <p:nvSpPr>
          <p:cNvPr id="19" name="Text Placeholder 30"/>
          <p:cNvSpPr>
            <a:spLocks noGrp="1"/>
          </p:cNvSpPr>
          <p:nvPr>
            <p:ph type="body" sz="quarter" idx="28"/>
          </p:nvPr>
        </p:nvSpPr>
        <p:spPr>
          <a:xfrm>
            <a:off x="3969541" y="1310477"/>
            <a:ext cx="6415087" cy="4249739"/>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2" name="Title 1"/>
          <p:cNvSpPr>
            <a:spLocks noGrp="1"/>
          </p:cNvSpPr>
          <p:nvPr>
            <p:ph type="title"/>
          </p:nvPr>
        </p:nvSpPr>
        <p:spPr>
          <a:xfrm>
            <a:off x="1783686" y="551856"/>
            <a:ext cx="8600942" cy="350934"/>
          </a:xfrm>
        </p:spPr>
        <p:txBody>
          <a:bodyPr/>
          <a:lstStyle/>
          <a:p>
            <a:r>
              <a:rPr lang="en-US" noProof="0" dirty="0"/>
              <a:t>Click to edit Master title style</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2944628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2">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1807367" y="1300161"/>
            <a:ext cx="2100261" cy="1373979"/>
          </a:xfrm>
        </p:spPr>
        <p:txBody>
          <a:bodyPr>
            <a:normAutofit/>
          </a:bodyPr>
          <a:lstStyle>
            <a:lvl1pPr>
              <a:defRPr sz="2000"/>
            </a:lvl1pPr>
          </a:lstStyle>
          <a:p>
            <a:endParaRPr lang="nl-NL" dirty="0"/>
          </a:p>
        </p:txBody>
      </p:sp>
      <p:sp>
        <p:nvSpPr>
          <p:cNvPr id="52" name="Picture Placeholder 20"/>
          <p:cNvSpPr>
            <a:spLocks noGrp="1"/>
          </p:cNvSpPr>
          <p:nvPr>
            <p:ph type="pic" sz="quarter" idx="17"/>
          </p:nvPr>
        </p:nvSpPr>
        <p:spPr>
          <a:xfrm>
            <a:off x="1807367" y="2743199"/>
            <a:ext cx="2100261" cy="1373979"/>
          </a:xfrm>
        </p:spPr>
        <p:txBody>
          <a:bodyPr>
            <a:normAutofit/>
          </a:bodyPr>
          <a:lstStyle>
            <a:lvl1pPr>
              <a:defRPr sz="2000"/>
            </a:lvl1pPr>
          </a:lstStyle>
          <a:p>
            <a:endParaRPr lang="nl-NL" dirty="0"/>
          </a:p>
        </p:txBody>
      </p:sp>
      <p:sp>
        <p:nvSpPr>
          <p:cNvPr id="53" name="Picture Placeholder 20"/>
          <p:cNvSpPr>
            <a:spLocks noGrp="1"/>
          </p:cNvSpPr>
          <p:nvPr>
            <p:ph type="pic" sz="quarter" idx="18"/>
          </p:nvPr>
        </p:nvSpPr>
        <p:spPr>
          <a:xfrm>
            <a:off x="1807367" y="4186237"/>
            <a:ext cx="2100261" cy="1373979"/>
          </a:xfrm>
        </p:spPr>
        <p:txBody>
          <a:bodyPr>
            <a:normAutofit/>
          </a:bodyPr>
          <a:lstStyle>
            <a:lvl1pPr>
              <a:defRPr sz="2000"/>
            </a:lvl1pPr>
          </a:lstStyle>
          <a:p>
            <a:endParaRPr lang="nl-NL" dirty="0"/>
          </a:p>
        </p:txBody>
      </p:sp>
      <p:sp>
        <p:nvSpPr>
          <p:cNvPr id="19" name="Text Placeholder 30"/>
          <p:cNvSpPr>
            <a:spLocks noGrp="1"/>
          </p:cNvSpPr>
          <p:nvPr>
            <p:ph type="body" sz="quarter" idx="28"/>
          </p:nvPr>
        </p:nvSpPr>
        <p:spPr>
          <a:xfrm>
            <a:off x="3969541" y="1310477"/>
            <a:ext cx="6415087" cy="4249739"/>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2" name="Title 1"/>
          <p:cNvSpPr>
            <a:spLocks noGrp="1"/>
          </p:cNvSpPr>
          <p:nvPr>
            <p:ph type="title"/>
          </p:nvPr>
        </p:nvSpPr>
        <p:spPr>
          <a:xfrm>
            <a:off x="1783686" y="551856"/>
            <a:ext cx="8600942" cy="350934"/>
          </a:xfrm>
        </p:spPr>
        <p:txBody>
          <a:bodyPr/>
          <a:lstStyle/>
          <a:p>
            <a:r>
              <a:rPr lang="en-US" noProof="0" dirty="0"/>
              <a:t>Click to edit Master title style</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a:xfrm>
            <a:off x="1810541" y="1303335"/>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1" name="Rectangle 30"/>
          <p:cNvSpPr/>
          <p:nvPr userDrawn="1"/>
        </p:nvSpPr>
        <p:spPr>
          <a:xfrm>
            <a:off x="1810540" y="2743199"/>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Rectangle 31"/>
          <p:cNvSpPr/>
          <p:nvPr userDrawn="1"/>
        </p:nvSpPr>
        <p:spPr>
          <a:xfrm>
            <a:off x="1811334" y="4189412"/>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3"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195820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3">
    <p:spTree>
      <p:nvGrpSpPr>
        <p:cNvPr id="1" name=""/>
        <p:cNvGrpSpPr/>
        <p:nvPr/>
      </p:nvGrpSpPr>
      <p:grpSpPr>
        <a:xfrm>
          <a:off x="0" y="0"/>
          <a:ext cx="0" cy="0"/>
          <a:chOff x="0" y="0"/>
          <a:chExt cx="0" cy="0"/>
        </a:xfrm>
      </p:grpSpPr>
      <p:sp>
        <p:nvSpPr>
          <p:cNvPr id="19" name="Text Placeholder 30"/>
          <p:cNvSpPr>
            <a:spLocks noGrp="1"/>
          </p:cNvSpPr>
          <p:nvPr>
            <p:ph type="body" sz="quarter" idx="28"/>
          </p:nvPr>
        </p:nvSpPr>
        <p:spPr>
          <a:xfrm>
            <a:off x="1807367" y="1300161"/>
            <a:ext cx="6415087" cy="4249739"/>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Picture Placeholder 20"/>
          <p:cNvSpPr>
            <a:spLocks noGrp="1"/>
          </p:cNvSpPr>
          <p:nvPr>
            <p:ph type="pic" sz="quarter" idx="25"/>
          </p:nvPr>
        </p:nvSpPr>
        <p:spPr>
          <a:xfrm>
            <a:off x="8284367" y="1300161"/>
            <a:ext cx="2100261" cy="1373979"/>
          </a:xfrm>
        </p:spPr>
        <p:txBody>
          <a:bodyPr>
            <a:normAutofit/>
          </a:bodyPr>
          <a:lstStyle>
            <a:lvl1pPr>
              <a:defRPr sz="2000"/>
            </a:lvl1pPr>
          </a:lstStyle>
          <a:p>
            <a:endParaRPr lang="nl-NL" dirty="0"/>
          </a:p>
        </p:txBody>
      </p:sp>
      <p:sp>
        <p:nvSpPr>
          <p:cNvPr id="62" name="Picture Placeholder 20"/>
          <p:cNvSpPr>
            <a:spLocks noGrp="1"/>
          </p:cNvSpPr>
          <p:nvPr>
            <p:ph type="pic" sz="quarter" idx="26"/>
          </p:nvPr>
        </p:nvSpPr>
        <p:spPr>
          <a:xfrm>
            <a:off x="8284367" y="2743199"/>
            <a:ext cx="2100261" cy="1373979"/>
          </a:xfrm>
        </p:spPr>
        <p:txBody>
          <a:bodyPr>
            <a:normAutofit/>
          </a:bodyPr>
          <a:lstStyle>
            <a:lvl1pPr>
              <a:defRPr sz="2000"/>
            </a:lvl1pPr>
          </a:lstStyle>
          <a:p>
            <a:endParaRPr lang="nl-NL" dirty="0"/>
          </a:p>
        </p:txBody>
      </p:sp>
      <p:sp>
        <p:nvSpPr>
          <p:cNvPr id="63" name="Picture Placeholder 20"/>
          <p:cNvSpPr>
            <a:spLocks noGrp="1"/>
          </p:cNvSpPr>
          <p:nvPr>
            <p:ph type="pic" sz="quarter" idx="27"/>
          </p:nvPr>
        </p:nvSpPr>
        <p:spPr>
          <a:xfrm>
            <a:off x="8284367" y="4186237"/>
            <a:ext cx="2100261" cy="1373979"/>
          </a:xfrm>
        </p:spPr>
        <p:txBody>
          <a:bodyPr>
            <a:normAutofit/>
          </a:bodyPr>
          <a:lstStyle>
            <a:lvl1pPr>
              <a:defRPr sz="2000"/>
            </a:lvl1pPr>
          </a:lstStyle>
          <a:p>
            <a:endParaRPr lang="nl-NL" dirty="0"/>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35" name="Title 1"/>
          <p:cNvSpPr>
            <a:spLocks noGrp="1"/>
          </p:cNvSpPr>
          <p:nvPr>
            <p:ph type="title"/>
          </p:nvPr>
        </p:nvSpPr>
        <p:spPr>
          <a:xfrm>
            <a:off x="1783686" y="551856"/>
            <a:ext cx="8600942" cy="350934"/>
          </a:xfrm>
        </p:spPr>
        <p:txBody>
          <a:bodyPr/>
          <a:lstStyle/>
          <a:p>
            <a:r>
              <a:rPr lang="en-US"/>
              <a:t>Click to edit Master title style</a:t>
            </a:r>
            <a:endParaRPr lang="nl-NL"/>
          </a:p>
        </p:txBody>
      </p:sp>
      <p:cxnSp>
        <p:nvCxnSpPr>
          <p:cNvPr id="36" name="Straight Connector 35"/>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15731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4">
    <p:spTree>
      <p:nvGrpSpPr>
        <p:cNvPr id="1" name=""/>
        <p:cNvGrpSpPr/>
        <p:nvPr/>
      </p:nvGrpSpPr>
      <p:grpSpPr>
        <a:xfrm>
          <a:off x="0" y="0"/>
          <a:ext cx="0" cy="0"/>
          <a:chOff x="0" y="0"/>
          <a:chExt cx="0" cy="0"/>
        </a:xfrm>
      </p:grpSpPr>
      <p:sp>
        <p:nvSpPr>
          <p:cNvPr id="19" name="Text Placeholder 30"/>
          <p:cNvSpPr>
            <a:spLocks noGrp="1"/>
          </p:cNvSpPr>
          <p:nvPr>
            <p:ph type="body" sz="quarter" idx="28"/>
          </p:nvPr>
        </p:nvSpPr>
        <p:spPr>
          <a:xfrm>
            <a:off x="1807367" y="1300161"/>
            <a:ext cx="6415087" cy="4249739"/>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Picture Placeholder 20"/>
          <p:cNvSpPr>
            <a:spLocks noGrp="1"/>
          </p:cNvSpPr>
          <p:nvPr>
            <p:ph type="pic" sz="quarter" idx="25"/>
          </p:nvPr>
        </p:nvSpPr>
        <p:spPr>
          <a:xfrm>
            <a:off x="8284367" y="1300161"/>
            <a:ext cx="2100261" cy="1373979"/>
          </a:xfrm>
        </p:spPr>
        <p:txBody>
          <a:bodyPr>
            <a:normAutofit/>
          </a:bodyPr>
          <a:lstStyle>
            <a:lvl1pPr>
              <a:defRPr sz="2000"/>
            </a:lvl1pPr>
          </a:lstStyle>
          <a:p>
            <a:endParaRPr lang="nl-NL" dirty="0"/>
          </a:p>
        </p:txBody>
      </p:sp>
      <p:sp>
        <p:nvSpPr>
          <p:cNvPr id="62" name="Picture Placeholder 20"/>
          <p:cNvSpPr>
            <a:spLocks noGrp="1"/>
          </p:cNvSpPr>
          <p:nvPr>
            <p:ph type="pic" sz="quarter" idx="26"/>
          </p:nvPr>
        </p:nvSpPr>
        <p:spPr>
          <a:xfrm>
            <a:off x="8284367" y="2743199"/>
            <a:ext cx="2100261" cy="1373979"/>
          </a:xfrm>
        </p:spPr>
        <p:txBody>
          <a:bodyPr>
            <a:normAutofit/>
          </a:bodyPr>
          <a:lstStyle>
            <a:lvl1pPr>
              <a:defRPr sz="2000"/>
            </a:lvl1pPr>
          </a:lstStyle>
          <a:p>
            <a:endParaRPr lang="nl-NL" dirty="0"/>
          </a:p>
        </p:txBody>
      </p:sp>
      <p:sp>
        <p:nvSpPr>
          <p:cNvPr id="63" name="Picture Placeholder 20"/>
          <p:cNvSpPr>
            <a:spLocks noGrp="1"/>
          </p:cNvSpPr>
          <p:nvPr>
            <p:ph type="pic" sz="quarter" idx="27"/>
          </p:nvPr>
        </p:nvSpPr>
        <p:spPr>
          <a:xfrm>
            <a:off x="8284367" y="4186237"/>
            <a:ext cx="2100261" cy="1373979"/>
          </a:xfrm>
        </p:spPr>
        <p:txBody>
          <a:bodyPr>
            <a:normAutofit/>
          </a:bodyPr>
          <a:lstStyle>
            <a:lvl1pPr>
              <a:defRPr sz="2000"/>
            </a:lvl1pPr>
          </a:lstStyle>
          <a:p>
            <a:endParaRPr lang="nl-NL" dirty="0"/>
          </a:p>
        </p:txBody>
      </p:sp>
      <p:sp>
        <p:nvSpPr>
          <p:cNvPr id="31" name="Rectangle 30"/>
          <p:cNvSpPr/>
          <p:nvPr userDrawn="1"/>
        </p:nvSpPr>
        <p:spPr>
          <a:xfrm>
            <a:off x="8287540" y="1303335"/>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Rectangle 31"/>
          <p:cNvSpPr/>
          <p:nvPr userDrawn="1"/>
        </p:nvSpPr>
        <p:spPr>
          <a:xfrm>
            <a:off x="8287539" y="2743199"/>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3" name="Rectangle 32"/>
          <p:cNvSpPr/>
          <p:nvPr userDrawn="1"/>
        </p:nvSpPr>
        <p:spPr>
          <a:xfrm>
            <a:off x="8288333" y="4189412"/>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4" name="Picture 3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35" name="Title 1"/>
          <p:cNvSpPr>
            <a:spLocks noGrp="1"/>
          </p:cNvSpPr>
          <p:nvPr>
            <p:ph type="title"/>
          </p:nvPr>
        </p:nvSpPr>
        <p:spPr>
          <a:xfrm>
            <a:off x="1783686" y="551856"/>
            <a:ext cx="8600942" cy="350934"/>
          </a:xfrm>
        </p:spPr>
        <p:txBody>
          <a:bodyPr/>
          <a:lstStyle/>
          <a:p>
            <a:r>
              <a:rPr lang="en-US" dirty="0"/>
              <a:t>Click to edit Master title style</a:t>
            </a:r>
            <a:endParaRPr lang="nl-NL" dirty="0"/>
          </a:p>
        </p:txBody>
      </p:sp>
      <p:cxnSp>
        <p:nvCxnSpPr>
          <p:cNvPr id="36" name="Straight Connector 35"/>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199610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5">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1807367" y="1300161"/>
            <a:ext cx="2100261" cy="1373979"/>
          </a:xfrm>
        </p:spPr>
        <p:txBody>
          <a:bodyPr>
            <a:normAutofit/>
          </a:bodyPr>
          <a:lstStyle>
            <a:lvl1pPr>
              <a:defRPr sz="2000"/>
            </a:lvl1pPr>
          </a:lstStyle>
          <a:p>
            <a:endParaRPr lang="nl-NL" dirty="0"/>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Picture Placeholder 20"/>
          <p:cNvSpPr>
            <a:spLocks noGrp="1"/>
          </p:cNvSpPr>
          <p:nvPr>
            <p:ph type="pic" sz="quarter" idx="17"/>
          </p:nvPr>
        </p:nvSpPr>
        <p:spPr>
          <a:xfrm>
            <a:off x="1807367" y="2743199"/>
            <a:ext cx="2100261" cy="1373979"/>
          </a:xfrm>
        </p:spPr>
        <p:txBody>
          <a:bodyPr>
            <a:normAutofit/>
          </a:bodyPr>
          <a:lstStyle>
            <a:lvl1pPr>
              <a:defRPr sz="2000"/>
            </a:lvl1pPr>
          </a:lstStyle>
          <a:p>
            <a:endParaRPr lang="nl-NL" dirty="0"/>
          </a:p>
        </p:txBody>
      </p:sp>
      <p:sp>
        <p:nvSpPr>
          <p:cNvPr id="53" name="Picture Placeholder 20"/>
          <p:cNvSpPr>
            <a:spLocks noGrp="1"/>
          </p:cNvSpPr>
          <p:nvPr>
            <p:ph type="pic" sz="quarter" idx="18"/>
          </p:nvPr>
        </p:nvSpPr>
        <p:spPr>
          <a:xfrm>
            <a:off x="1807367" y="4186237"/>
            <a:ext cx="2100261" cy="1373979"/>
          </a:xfrm>
        </p:spPr>
        <p:txBody>
          <a:bodyPr>
            <a:normAutofit/>
          </a:bodyPr>
          <a:lstStyle>
            <a:lvl1pPr>
              <a:defRPr sz="2000"/>
            </a:lvl1pPr>
          </a:lstStyle>
          <a:p>
            <a:endParaRPr lang="nl-NL" dirty="0"/>
          </a:p>
        </p:txBody>
      </p:sp>
      <p:sp>
        <p:nvSpPr>
          <p:cNvPr id="55" name="Picture Placeholder 20"/>
          <p:cNvSpPr>
            <a:spLocks noGrp="1"/>
          </p:cNvSpPr>
          <p:nvPr>
            <p:ph type="pic" sz="quarter" idx="19"/>
          </p:nvPr>
        </p:nvSpPr>
        <p:spPr>
          <a:xfrm>
            <a:off x="3966367" y="1300161"/>
            <a:ext cx="2100261" cy="1373979"/>
          </a:xfrm>
        </p:spPr>
        <p:txBody>
          <a:bodyPr>
            <a:normAutofit/>
          </a:bodyPr>
          <a:lstStyle>
            <a:lvl1pPr>
              <a:defRPr sz="2000"/>
            </a:lvl1pPr>
          </a:lstStyle>
          <a:p>
            <a:endParaRPr lang="nl-NL" dirty="0"/>
          </a:p>
        </p:txBody>
      </p:sp>
      <p:sp>
        <p:nvSpPr>
          <p:cNvPr id="56" name="Picture Placeholder 20"/>
          <p:cNvSpPr>
            <a:spLocks noGrp="1"/>
          </p:cNvSpPr>
          <p:nvPr>
            <p:ph type="pic" sz="quarter" idx="20"/>
          </p:nvPr>
        </p:nvSpPr>
        <p:spPr>
          <a:xfrm>
            <a:off x="3966367" y="2743199"/>
            <a:ext cx="2100261" cy="1373979"/>
          </a:xfrm>
        </p:spPr>
        <p:txBody>
          <a:bodyPr>
            <a:normAutofit/>
          </a:bodyPr>
          <a:lstStyle>
            <a:lvl1pPr>
              <a:defRPr sz="2000"/>
            </a:lvl1pPr>
          </a:lstStyle>
          <a:p>
            <a:endParaRPr lang="nl-NL" dirty="0"/>
          </a:p>
        </p:txBody>
      </p:sp>
      <p:sp>
        <p:nvSpPr>
          <p:cNvPr id="57" name="Picture Placeholder 20"/>
          <p:cNvSpPr>
            <a:spLocks noGrp="1"/>
          </p:cNvSpPr>
          <p:nvPr>
            <p:ph type="pic" sz="quarter" idx="21"/>
          </p:nvPr>
        </p:nvSpPr>
        <p:spPr>
          <a:xfrm>
            <a:off x="3966367" y="4186237"/>
            <a:ext cx="2100261" cy="1373979"/>
          </a:xfrm>
        </p:spPr>
        <p:txBody>
          <a:bodyPr>
            <a:normAutofit/>
          </a:bodyPr>
          <a:lstStyle>
            <a:lvl1pPr>
              <a:defRPr sz="2000"/>
            </a:lvl1pPr>
          </a:lstStyle>
          <a:p>
            <a:endParaRPr lang="nl-NL" dirty="0"/>
          </a:p>
        </p:txBody>
      </p:sp>
      <p:sp>
        <p:nvSpPr>
          <p:cNvPr id="58" name="Picture Placeholder 20"/>
          <p:cNvSpPr>
            <a:spLocks noGrp="1"/>
          </p:cNvSpPr>
          <p:nvPr>
            <p:ph type="pic" sz="quarter" idx="22"/>
          </p:nvPr>
        </p:nvSpPr>
        <p:spPr>
          <a:xfrm>
            <a:off x="6125367" y="1300161"/>
            <a:ext cx="2100261" cy="1373979"/>
          </a:xfrm>
        </p:spPr>
        <p:txBody>
          <a:bodyPr>
            <a:normAutofit/>
          </a:bodyPr>
          <a:lstStyle>
            <a:lvl1pPr>
              <a:defRPr sz="2000"/>
            </a:lvl1pPr>
          </a:lstStyle>
          <a:p>
            <a:endParaRPr lang="nl-NL" dirty="0"/>
          </a:p>
        </p:txBody>
      </p:sp>
      <p:sp>
        <p:nvSpPr>
          <p:cNvPr id="59" name="Picture Placeholder 20"/>
          <p:cNvSpPr>
            <a:spLocks noGrp="1"/>
          </p:cNvSpPr>
          <p:nvPr>
            <p:ph type="pic" sz="quarter" idx="23"/>
          </p:nvPr>
        </p:nvSpPr>
        <p:spPr>
          <a:xfrm>
            <a:off x="6125367" y="2743199"/>
            <a:ext cx="2100261" cy="1373979"/>
          </a:xfrm>
        </p:spPr>
        <p:txBody>
          <a:bodyPr>
            <a:normAutofit/>
          </a:bodyPr>
          <a:lstStyle>
            <a:lvl1pPr>
              <a:defRPr sz="2000"/>
            </a:lvl1pPr>
          </a:lstStyle>
          <a:p>
            <a:endParaRPr lang="nl-NL" dirty="0"/>
          </a:p>
        </p:txBody>
      </p:sp>
      <p:sp>
        <p:nvSpPr>
          <p:cNvPr id="60" name="Picture Placeholder 20"/>
          <p:cNvSpPr>
            <a:spLocks noGrp="1"/>
          </p:cNvSpPr>
          <p:nvPr>
            <p:ph type="pic" sz="quarter" idx="24"/>
          </p:nvPr>
        </p:nvSpPr>
        <p:spPr>
          <a:xfrm>
            <a:off x="6125367" y="4186237"/>
            <a:ext cx="2100261" cy="1373979"/>
          </a:xfrm>
        </p:spPr>
        <p:txBody>
          <a:bodyPr>
            <a:normAutofit/>
          </a:bodyPr>
          <a:lstStyle>
            <a:lvl1pPr>
              <a:defRPr sz="2000"/>
            </a:lvl1pPr>
          </a:lstStyle>
          <a:p>
            <a:endParaRPr lang="nl-NL" dirty="0"/>
          </a:p>
        </p:txBody>
      </p:sp>
      <p:sp>
        <p:nvSpPr>
          <p:cNvPr id="61" name="Picture Placeholder 20"/>
          <p:cNvSpPr>
            <a:spLocks noGrp="1"/>
          </p:cNvSpPr>
          <p:nvPr>
            <p:ph type="pic" sz="quarter" idx="25"/>
          </p:nvPr>
        </p:nvSpPr>
        <p:spPr>
          <a:xfrm>
            <a:off x="8284367" y="1300161"/>
            <a:ext cx="2100261" cy="1373979"/>
          </a:xfrm>
        </p:spPr>
        <p:txBody>
          <a:bodyPr>
            <a:normAutofit/>
          </a:bodyPr>
          <a:lstStyle>
            <a:lvl1pPr>
              <a:defRPr sz="2000"/>
            </a:lvl1pPr>
          </a:lstStyle>
          <a:p>
            <a:endParaRPr lang="nl-NL" dirty="0"/>
          </a:p>
        </p:txBody>
      </p:sp>
      <p:sp>
        <p:nvSpPr>
          <p:cNvPr id="62" name="Picture Placeholder 20"/>
          <p:cNvSpPr>
            <a:spLocks noGrp="1"/>
          </p:cNvSpPr>
          <p:nvPr>
            <p:ph type="pic" sz="quarter" idx="26"/>
          </p:nvPr>
        </p:nvSpPr>
        <p:spPr>
          <a:xfrm>
            <a:off x="8284367" y="2743199"/>
            <a:ext cx="2100261" cy="1373979"/>
          </a:xfrm>
        </p:spPr>
        <p:txBody>
          <a:bodyPr>
            <a:normAutofit/>
          </a:bodyPr>
          <a:lstStyle>
            <a:lvl1pPr>
              <a:defRPr sz="2000"/>
            </a:lvl1pPr>
          </a:lstStyle>
          <a:p>
            <a:endParaRPr lang="nl-NL" dirty="0"/>
          </a:p>
        </p:txBody>
      </p:sp>
      <p:sp>
        <p:nvSpPr>
          <p:cNvPr id="63" name="Picture Placeholder 20"/>
          <p:cNvSpPr>
            <a:spLocks noGrp="1"/>
          </p:cNvSpPr>
          <p:nvPr>
            <p:ph type="pic" sz="quarter" idx="27"/>
          </p:nvPr>
        </p:nvSpPr>
        <p:spPr>
          <a:xfrm>
            <a:off x="8284367" y="4186237"/>
            <a:ext cx="2100261" cy="1373979"/>
          </a:xfrm>
        </p:spPr>
        <p:txBody>
          <a:bodyPr>
            <a:normAutofit/>
          </a:bodyPr>
          <a:lstStyle>
            <a:lvl1pPr>
              <a:defRPr sz="2000"/>
            </a:lvl1pPr>
          </a:lstStyle>
          <a:p>
            <a:endParaRPr lang="nl-NL" dirty="0"/>
          </a:p>
        </p:txBody>
      </p:sp>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82" name="Title 1"/>
          <p:cNvSpPr>
            <a:spLocks noGrp="1"/>
          </p:cNvSpPr>
          <p:nvPr>
            <p:ph type="title"/>
          </p:nvPr>
        </p:nvSpPr>
        <p:spPr>
          <a:xfrm>
            <a:off x="1783686" y="551856"/>
            <a:ext cx="8600942" cy="350934"/>
          </a:xfrm>
        </p:spPr>
        <p:txBody>
          <a:bodyPr/>
          <a:lstStyle/>
          <a:p>
            <a:r>
              <a:rPr lang="en-US"/>
              <a:t>Click to edit Master title style</a:t>
            </a:r>
            <a:endParaRPr lang="nl-NL"/>
          </a:p>
        </p:txBody>
      </p:sp>
      <p:cxnSp>
        <p:nvCxnSpPr>
          <p:cNvPr id="83" name="Straight Connector 82"/>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220925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6">
    <p:spTree>
      <p:nvGrpSpPr>
        <p:cNvPr id="1" name=""/>
        <p:cNvGrpSpPr/>
        <p:nvPr/>
      </p:nvGrpSpPr>
      <p:grpSpPr>
        <a:xfrm>
          <a:off x="0" y="0"/>
          <a:ext cx="0" cy="0"/>
          <a:chOff x="0" y="0"/>
          <a:chExt cx="0" cy="0"/>
        </a:xfrm>
      </p:grpSpPr>
      <p:sp>
        <p:nvSpPr>
          <p:cNvPr id="21" name="Picture Placeholder 20"/>
          <p:cNvSpPr>
            <a:spLocks noGrp="1"/>
          </p:cNvSpPr>
          <p:nvPr>
            <p:ph type="pic" sz="quarter" idx="16"/>
          </p:nvPr>
        </p:nvSpPr>
        <p:spPr>
          <a:xfrm>
            <a:off x="1807367" y="1300161"/>
            <a:ext cx="2100261" cy="1373979"/>
          </a:xfrm>
        </p:spPr>
        <p:txBody>
          <a:bodyPr>
            <a:normAutofit/>
          </a:bodyPr>
          <a:lstStyle>
            <a:lvl1pPr>
              <a:defRPr sz="2000"/>
            </a:lvl1pPr>
          </a:lstStyle>
          <a:p>
            <a:endParaRPr lang="nl-NL" dirty="0"/>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Picture Placeholder 20"/>
          <p:cNvSpPr>
            <a:spLocks noGrp="1"/>
          </p:cNvSpPr>
          <p:nvPr>
            <p:ph type="pic" sz="quarter" idx="17"/>
          </p:nvPr>
        </p:nvSpPr>
        <p:spPr>
          <a:xfrm>
            <a:off x="1807367" y="2743199"/>
            <a:ext cx="2100261" cy="1373979"/>
          </a:xfrm>
        </p:spPr>
        <p:txBody>
          <a:bodyPr>
            <a:normAutofit/>
          </a:bodyPr>
          <a:lstStyle>
            <a:lvl1pPr>
              <a:defRPr sz="2000"/>
            </a:lvl1pPr>
          </a:lstStyle>
          <a:p>
            <a:endParaRPr lang="nl-NL" dirty="0"/>
          </a:p>
        </p:txBody>
      </p:sp>
      <p:sp>
        <p:nvSpPr>
          <p:cNvPr id="53" name="Picture Placeholder 20"/>
          <p:cNvSpPr>
            <a:spLocks noGrp="1"/>
          </p:cNvSpPr>
          <p:nvPr>
            <p:ph type="pic" sz="quarter" idx="18"/>
          </p:nvPr>
        </p:nvSpPr>
        <p:spPr>
          <a:xfrm>
            <a:off x="1807367" y="4186237"/>
            <a:ext cx="2100261" cy="1373979"/>
          </a:xfrm>
        </p:spPr>
        <p:txBody>
          <a:bodyPr>
            <a:normAutofit/>
          </a:bodyPr>
          <a:lstStyle>
            <a:lvl1pPr>
              <a:defRPr sz="2000"/>
            </a:lvl1pPr>
          </a:lstStyle>
          <a:p>
            <a:endParaRPr lang="nl-NL" dirty="0"/>
          </a:p>
        </p:txBody>
      </p:sp>
      <p:sp>
        <p:nvSpPr>
          <p:cNvPr id="55" name="Picture Placeholder 20"/>
          <p:cNvSpPr>
            <a:spLocks noGrp="1"/>
          </p:cNvSpPr>
          <p:nvPr>
            <p:ph type="pic" sz="quarter" idx="19"/>
          </p:nvPr>
        </p:nvSpPr>
        <p:spPr>
          <a:xfrm>
            <a:off x="3966367" y="1300161"/>
            <a:ext cx="2100261" cy="1373979"/>
          </a:xfrm>
        </p:spPr>
        <p:txBody>
          <a:bodyPr>
            <a:normAutofit/>
          </a:bodyPr>
          <a:lstStyle>
            <a:lvl1pPr>
              <a:defRPr sz="2000"/>
            </a:lvl1pPr>
          </a:lstStyle>
          <a:p>
            <a:endParaRPr lang="nl-NL" dirty="0"/>
          </a:p>
        </p:txBody>
      </p:sp>
      <p:sp>
        <p:nvSpPr>
          <p:cNvPr id="56" name="Picture Placeholder 20"/>
          <p:cNvSpPr>
            <a:spLocks noGrp="1"/>
          </p:cNvSpPr>
          <p:nvPr>
            <p:ph type="pic" sz="quarter" idx="20"/>
          </p:nvPr>
        </p:nvSpPr>
        <p:spPr>
          <a:xfrm>
            <a:off x="3966367" y="2743199"/>
            <a:ext cx="2100261" cy="1373979"/>
          </a:xfrm>
        </p:spPr>
        <p:txBody>
          <a:bodyPr>
            <a:normAutofit/>
          </a:bodyPr>
          <a:lstStyle>
            <a:lvl1pPr>
              <a:defRPr sz="2000"/>
            </a:lvl1pPr>
          </a:lstStyle>
          <a:p>
            <a:endParaRPr lang="nl-NL" dirty="0"/>
          </a:p>
        </p:txBody>
      </p:sp>
      <p:sp>
        <p:nvSpPr>
          <p:cNvPr id="57" name="Picture Placeholder 20"/>
          <p:cNvSpPr>
            <a:spLocks noGrp="1"/>
          </p:cNvSpPr>
          <p:nvPr>
            <p:ph type="pic" sz="quarter" idx="21"/>
          </p:nvPr>
        </p:nvSpPr>
        <p:spPr>
          <a:xfrm>
            <a:off x="3966367" y="4186237"/>
            <a:ext cx="2100261" cy="1373979"/>
          </a:xfrm>
        </p:spPr>
        <p:txBody>
          <a:bodyPr>
            <a:normAutofit/>
          </a:bodyPr>
          <a:lstStyle>
            <a:lvl1pPr>
              <a:defRPr sz="2000"/>
            </a:lvl1pPr>
          </a:lstStyle>
          <a:p>
            <a:endParaRPr lang="nl-NL" dirty="0"/>
          </a:p>
        </p:txBody>
      </p:sp>
      <p:sp>
        <p:nvSpPr>
          <p:cNvPr id="58" name="Picture Placeholder 20"/>
          <p:cNvSpPr>
            <a:spLocks noGrp="1"/>
          </p:cNvSpPr>
          <p:nvPr>
            <p:ph type="pic" sz="quarter" idx="22"/>
          </p:nvPr>
        </p:nvSpPr>
        <p:spPr>
          <a:xfrm>
            <a:off x="6125367" y="1300161"/>
            <a:ext cx="2100261" cy="1373979"/>
          </a:xfrm>
        </p:spPr>
        <p:txBody>
          <a:bodyPr>
            <a:normAutofit/>
          </a:bodyPr>
          <a:lstStyle>
            <a:lvl1pPr>
              <a:defRPr sz="2000"/>
            </a:lvl1pPr>
          </a:lstStyle>
          <a:p>
            <a:endParaRPr lang="nl-NL" dirty="0"/>
          </a:p>
        </p:txBody>
      </p:sp>
      <p:sp>
        <p:nvSpPr>
          <p:cNvPr id="59" name="Picture Placeholder 20"/>
          <p:cNvSpPr>
            <a:spLocks noGrp="1"/>
          </p:cNvSpPr>
          <p:nvPr>
            <p:ph type="pic" sz="quarter" idx="23"/>
          </p:nvPr>
        </p:nvSpPr>
        <p:spPr>
          <a:xfrm>
            <a:off x="6125367" y="2743199"/>
            <a:ext cx="2100261" cy="1373979"/>
          </a:xfrm>
        </p:spPr>
        <p:txBody>
          <a:bodyPr>
            <a:normAutofit/>
          </a:bodyPr>
          <a:lstStyle>
            <a:lvl1pPr>
              <a:defRPr sz="2000"/>
            </a:lvl1pPr>
          </a:lstStyle>
          <a:p>
            <a:endParaRPr lang="nl-NL" dirty="0"/>
          </a:p>
        </p:txBody>
      </p:sp>
      <p:sp>
        <p:nvSpPr>
          <p:cNvPr id="60" name="Picture Placeholder 20"/>
          <p:cNvSpPr>
            <a:spLocks noGrp="1"/>
          </p:cNvSpPr>
          <p:nvPr>
            <p:ph type="pic" sz="quarter" idx="24"/>
          </p:nvPr>
        </p:nvSpPr>
        <p:spPr>
          <a:xfrm>
            <a:off x="6125367" y="4186237"/>
            <a:ext cx="2100261" cy="1373979"/>
          </a:xfrm>
        </p:spPr>
        <p:txBody>
          <a:bodyPr>
            <a:normAutofit/>
          </a:bodyPr>
          <a:lstStyle>
            <a:lvl1pPr>
              <a:defRPr sz="2000"/>
            </a:lvl1pPr>
          </a:lstStyle>
          <a:p>
            <a:endParaRPr lang="nl-NL" dirty="0"/>
          </a:p>
        </p:txBody>
      </p:sp>
      <p:sp>
        <p:nvSpPr>
          <p:cNvPr id="61" name="Picture Placeholder 20"/>
          <p:cNvSpPr>
            <a:spLocks noGrp="1"/>
          </p:cNvSpPr>
          <p:nvPr>
            <p:ph type="pic" sz="quarter" idx="25"/>
          </p:nvPr>
        </p:nvSpPr>
        <p:spPr>
          <a:xfrm>
            <a:off x="8284367" y="1300161"/>
            <a:ext cx="2100261" cy="1373979"/>
          </a:xfrm>
        </p:spPr>
        <p:txBody>
          <a:bodyPr>
            <a:normAutofit/>
          </a:bodyPr>
          <a:lstStyle>
            <a:lvl1pPr>
              <a:defRPr sz="2000"/>
            </a:lvl1pPr>
          </a:lstStyle>
          <a:p>
            <a:endParaRPr lang="nl-NL" dirty="0"/>
          </a:p>
        </p:txBody>
      </p:sp>
      <p:sp>
        <p:nvSpPr>
          <p:cNvPr id="62" name="Picture Placeholder 20"/>
          <p:cNvSpPr>
            <a:spLocks noGrp="1"/>
          </p:cNvSpPr>
          <p:nvPr>
            <p:ph type="pic" sz="quarter" idx="26"/>
          </p:nvPr>
        </p:nvSpPr>
        <p:spPr>
          <a:xfrm>
            <a:off x="8284367" y="2743199"/>
            <a:ext cx="2100261" cy="1373979"/>
          </a:xfrm>
        </p:spPr>
        <p:txBody>
          <a:bodyPr>
            <a:normAutofit/>
          </a:bodyPr>
          <a:lstStyle>
            <a:lvl1pPr>
              <a:defRPr sz="2000"/>
            </a:lvl1pPr>
          </a:lstStyle>
          <a:p>
            <a:endParaRPr lang="nl-NL" dirty="0"/>
          </a:p>
        </p:txBody>
      </p:sp>
      <p:sp>
        <p:nvSpPr>
          <p:cNvPr id="63" name="Picture Placeholder 20"/>
          <p:cNvSpPr>
            <a:spLocks noGrp="1"/>
          </p:cNvSpPr>
          <p:nvPr>
            <p:ph type="pic" sz="quarter" idx="27"/>
          </p:nvPr>
        </p:nvSpPr>
        <p:spPr>
          <a:xfrm>
            <a:off x="8284367" y="4186237"/>
            <a:ext cx="2100261" cy="1373979"/>
          </a:xfrm>
        </p:spPr>
        <p:txBody>
          <a:bodyPr>
            <a:normAutofit/>
          </a:bodyPr>
          <a:lstStyle>
            <a:lvl1pPr>
              <a:defRPr sz="2000"/>
            </a:lvl1pPr>
          </a:lstStyle>
          <a:p>
            <a:endParaRPr lang="nl-NL" dirty="0"/>
          </a:p>
        </p:txBody>
      </p:sp>
      <p:sp>
        <p:nvSpPr>
          <p:cNvPr id="64" name="Rectangle 63"/>
          <p:cNvSpPr/>
          <p:nvPr userDrawn="1"/>
        </p:nvSpPr>
        <p:spPr>
          <a:xfrm>
            <a:off x="1810541" y="1303335"/>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0" name="Rectangle 69"/>
          <p:cNvSpPr/>
          <p:nvPr userDrawn="1"/>
        </p:nvSpPr>
        <p:spPr>
          <a:xfrm>
            <a:off x="1810540" y="2743199"/>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1" name="Rectangle 70"/>
          <p:cNvSpPr/>
          <p:nvPr userDrawn="1"/>
        </p:nvSpPr>
        <p:spPr>
          <a:xfrm>
            <a:off x="1808159" y="4186237"/>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2" name="Rectangle 71"/>
          <p:cNvSpPr/>
          <p:nvPr userDrawn="1"/>
        </p:nvSpPr>
        <p:spPr>
          <a:xfrm>
            <a:off x="3969540" y="1300161"/>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3" name="Rectangle 72"/>
          <p:cNvSpPr/>
          <p:nvPr userDrawn="1"/>
        </p:nvSpPr>
        <p:spPr>
          <a:xfrm>
            <a:off x="3969539" y="2740025"/>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4" name="Rectangle 73"/>
          <p:cNvSpPr/>
          <p:nvPr userDrawn="1"/>
        </p:nvSpPr>
        <p:spPr>
          <a:xfrm>
            <a:off x="3967158" y="4183063"/>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5" name="Rectangle 74"/>
          <p:cNvSpPr/>
          <p:nvPr userDrawn="1"/>
        </p:nvSpPr>
        <p:spPr>
          <a:xfrm>
            <a:off x="6128540" y="1303335"/>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6" name="Rectangle 75"/>
          <p:cNvSpPr/>
          <p:nvPr userDrawn="1"/>
        </p:nvSpPr>
        <p:spPr>
          <a:xfrm>
            <a:off x="6128539" y="2743199"/>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7" name="Rectangle 76"/>
          <p:cNvSpPr/>
          <p:nvPr userDrawn="1"/>
        </p:nvSpPr>
        <p:spPr>
          <a:xfrm>
            <a:off x="6126158" y="4186237"/>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8" name="Rectangle 77"/>
          <p:cNvSpPr/>
          <p:nvPr userDrawn="1"/>
        </p:nvSpPr>
        <p:spPr>
          <a:xfrm>
            <a:off x="8287540" y="1300161"/>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9" name="Rectangle 78"/>
          <p:cNvSpPr/>
          <p:nvPr userDrawn="1"/>
        </p:nvSpPr>
        <p:spPr>
          <a:xfrm>
            <a:off x="8287539" y="2740025"/>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0" name="Rectangle 79"/>
          <p:cNvSpPr/>
          <p:nvPr userDrawn="1"/>
        </p:nvSpPr>
        <p:spPr>
          <a:xfrm>
            <a:off x="8285158" y="4183063"/>
            <a:ext cx="2097088" cy="137397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81" name="Picture 8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82" name="Title 1"/>
          <p:cNvSpPr>
            <a:spLocks noGrp="1"/>
          </p:cNvSpPr>
          <p:nvPr>
            <p:ph type="title"/>
          </p:nvPr>
        </p:nvSpPr>
        <p:spPr>
          <a:xfrm>
            <a:off x="1783686" y="551856"/>
            <a:ext cx="8600942" cy="350934"/>
          </a:xfrm>
        </p:spPr>
        <p:txBody>
          <a:bodyPr/>
          <a:lstStyle/>
          <a:p>
            <a:r>
              <a:rPr lang="en-US" dirty="0"/>
              <a:t>Click to edit Master title style</a:t>
            </a:r>
            <a:endParaRPr lang="nl-NL" dirty="0"/>
          </a:p>
        </p:txBody>
      </p:sp>
      <p:cxnSp>
        <p:nvCxnSpPr>
          <p:cNvPr id="83" name="Straight Connector 82"/>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200720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7">
    <p:spTree>
      <p:nvGrpSpPr>
        <p:cNvPr id="1" name=""/>
        <p:cNvGrpSpPr/>
        <p:nvPr/>
      </p:nvGrpSpPr>
      <p:grpSpPr>
        <a:xfrm>
          <a:off x="0" y="0"/>
          <a:ext cx="0" cy="0"/>
          <a:chOff x="0" y="0"/>
          <a:chExt cx="0" cy="0"/>
        </a:xfrm>
      </p:grpSpPr>
      <p:sp>
        <p:nvSpPr>
          <p:cNvPr id="11" name="Rectangle 10"/>
          <p:cNvSpPr/>
          <p:nvPr userDrawn="1"/>
        </p:nvSpPr>
        <p:spPr>
          <a:xfrm>
            <a:off x="1805082" y="1310477"/>
            <a:ext cx="2102546" cy="42497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xt Placeholder 30"/>
          <p:cNvSpPr>
            <a:spLocks noGrp="1"/>
          </p:cNvSpPr>
          <p:nvPr>
            <p:ph type="body" sz="quarter" idx="28"/>
          </p:nvPr>
        </p:nvSpPr>
        <p:spPr>
          <a:xfrm>
            <a:off x="3969541" y="1310477"/>
            <a:ext cx="6415087" cy="4249739"/>
          </a:xfrm>
        </p:spPr>
        <p:txBody>
          <a:bodyPr>
            <a:normAutofit/>
          </a:bodyPr>
          <a:lstStyle>
            <a:lvl1pPr>
              <a:defRPr sz="1800"/>
            </a:lvl1pPr>
            <a:lvl2pPr>
              <a:defRPr sz="1600"/>
            </a:lvl2pPr>
            <a:lvl3pPr>
              <a:defRPr sz="1400"/>
            </a:lvl3pPr>
            <a:lvl4pPr>
              <a:defRPr sz="1200"/>
            </a:lvl4pPr>
            <a:lvl5pPr>
              <a:defRPr sz="1200"/>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17" name="Title 1"/>
          <p:cNvSpPr>
            <a:spLocks noGrp="1"/>
          </p:cNvSpPr>
          <p:nvPr>
            <p:ph type="title"/>
          </p:nvPr>
        </p:nvSpPr>
        <p:spPr>
          <a:xfrm>
            <a:off x="1783686" y="551856"/>
            <a:ext cx="8600942" cy="350934"/>
          </a:xfrm>
        </p:spPr>
        <p:txBody>
          <a:bodyPr/>
          <a:lstStyle/>
          <a:p>
            <a:r>
              <a:rPr lang="en-US"/>
              <a:t>Click to edit Master title style</a:t>
            </a:r>
            <a:endParaRPr lang="nl-NL"/>
          </a:p>
        </p:txBody>
      </p:sp>
      <p:cxnSp>
        <p:nvCxnSpPr>
          <p:cNvPr id="18" name="Straight Connector 17"/>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202524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8">
    <p:spTree>
      <p:nvGrpSpPr>
        <p:cNvPr id="1" name=""/>
        <p:cNvGrpSpPr/>
        <p:nvPr/>
      </p:nvGrpSpPr>
      <p:grpSpPr>
        <a:xfrm>
          <a:off x="0" y="0"/>
          <a:ext cx="0" cy="0"/>
          <a:chOff x="0" y="0"/>
          <a:chExt cx="0" cy="0"/>
        </a:xfrm>
      </p:grpSpPr>
      <p:sp>
        <p:nvSpPr>
          <p:cNvPr id="11" name="Rectangle 10"/>
          <p:cNvSpPr/>
          <p:nvPr userDrawn="1"/>
        </p:nvSpPr>
        <p:spPr>
          <a:xfrm>
            <a:off x="8284367" y="1300160"/>
            <a:ext cx="2102546" cy="42497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Text Placeholder 30"/>
          <p:cNvSpPr>
            <a:spLocks noGrp="1"/>
          </p:cNvSpPr>
          <p:nvPr>
            <p:ph type="body" sz="quarter" idx="28"/>
          </p:nvPr>
        </p:nvSpPr>
        <p:spPr>
          <a:xfrm>
            <a:off x="1807367" y="1300161"/>
            <a:ext cx="6415087" cy="4249739"/>
          </a:xfrm>
        </p:spPr>
        <p:txBody>
          <a:bodyPr>
            <a:normAutofit/>
          </a:bodyPr>
          <a:lstStyle>
            <a:lvl1pPr>
              <a:defRPr sz="1800"/>
            </a:lvl1pPr>
            <a:lvl2pPr>
              <a:defRPr sz="1600"/>
            </a:lvl2pPr>
            <a:lvl3pPr>
              <a:defRPr sz="1400"/>
            </a:lvl3pPr>
            <a:lvl4pPr>
              <a:defRPr sz="1600"/>
            </a:lvl4pPr>
            <a:lvl5pPr>
              <a:defRPr sz="1600"/>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userDrawn="1"/>
        </p:nvCxnSpPr>
        <p:spPr>
          <a:xfrm>
            <a:off x="8975526" y="6400520"/>
            <a:ext cx="3214887"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50644" y="418506"/>
            <a:ext cx="1198256" cy="450800"/>
          </a:xfrm>
          <a:prstGeom prst="rect">
            <a:avLst/>
          </a:prstGeom>
        </p:spPr>
      </p:pic>
      <p:sp>
        <p:nvSpPr>
          <p:cNvPr id="15" name="Title 1"/>
          <p:cNvSpPr>
            <a:spLocks noGrp="1"/>
          </p:cNvSpPr>
          <p:nvPr>
            <p:ph type="title"/>
          </p:nvPr>
        </p:nvSpPr>
        <p:spPr>
          <a:xfrm>
            <a:off x="1783686" y="551856"/>
            <a:ext cx="8600942" cy="350934"/>
          </a:xfrm>
        </p:spPr>
        <p:txBody>
          <a:bodyPr/>
          <a:lstStyle/>
          <a:p>
            <a:r>
              <a:rPr lang="en-US"/>
              <a:t>Click to edit Master title style</a:t>
            </a:r>
            <a:endParaRPr lang="nl-NL"/>
          </a:p>
        </p:txBody>
      </p:sp>
      <p:cxnSp>
        <p:nvCxnSpPr>
          <p:cNvPr id="16" name="Straight Connector 15"/>
          <p:cNvCxnSpPr/>
          <p:nvPr userDrawn="1"/>
        </p:nvCxnSpPr>
        <p:spPr>
          <a:xfrm>
            <a:off x="-28625" y="908720"/>
            <a:ext cx="11677525"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Slide Number Placeholder 27"/>
          <p:cNvSpPr>
            <a:spLocks noGrp="1"/>
          </p:cNvSpPr>
          <p:nvPr>
            <p:ph type="sldNum" sz="quarter" idx="14"/>
          </p:nvPr>
        </p:nvSpPr>
        <p:spPr>
          <a:xfrm>
            <a:off x="11058697" y="6400520"/>
            <a:ext cx="590203" cy="365125"/>
          </a:xfrm>
        </p:spPr>
        <p:txBody>
          <a:bodyPr/>
          <a:lstStyle/>
          <a:p>
            <a:fld id="{7006A2BC-8CA1-4915-8040-72D814823802}" type="slidenum">
              <a:rPr lang="nl-NL" smtClean="0"/>
              <a:t>‹#›</a:t>
            </a:fld>
            <a:endParaRPr lang="nl-NL" dirty="0"/>
          </a:p>
        </p:txBody>
      </p:sp>
    </p:spTree>
    <p:extLst>
      <p:ext uri="{BB962C8B-B14F-4D97-AF65-F5344CB8AC3E}">
        <p14:creationId xmlns:p14="http://schemas.microsoft.com/office/powerpoint/2010/main" val="2072370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491086"/>
          </a:xfrm>
          <a:prstGeom prst="rect">
            <a:avLst/>
          </a:prstGeom>
        </p:spPr>
        <p:txBody>
          <a:bodyPr vert="horz" lIns="91440" tIns="45720" rIns="91440" bIns="45720" rtlCol="0" anchor="ctr">
            <a:normAutofit/>
          </a:bodyPr>
          <a:lstStyle/>
          <a:p>
            <a:r>
              <a:rPr lang="en-US" dirty="0"/>
              <a:t>Click to edit Master title style</a:t>
            </a:r>
            <a:endParaRPr lang="nl-NL"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11353799" y="6353464"/>
            <a:ext cx="590203" cy="365125"/>
          </a:xfrm>
          <a:prstGeom prst="rect">
            <a:avLst/>
          </a:prstGeom>
        </p:spPr>
        <p:txBody>
          <a:bodyPr vert="horz" lIns="91440" tIns="45720" rIns="91440" bIns="45720" rtlCol="0" anchor="ctr"/>
          <a:lstStyle>
            <a:lvl1pPr algn="r">
              <a:defRPr sz="1200">
                <a:solidFill>
                  <a:srgbClr val="002060"/>
                </a:solidFill>
              </a:defRPr>
            </a:lvl1pPr>
          </a:lstStyle>
          <a:p>
            <a:fld id="{7006A2BC-8CA1-4915-8040-72D814823802}" type="slidenum">
              <a:rPr lang="nl-NL" smtClean="0"/>
              <a:pPr/>
              <a:t>‹#›</a:t>
            </a:fld>
            <a:endParaRPr lang="nl-NL" dirty="0"/>
          </a:p>
        </p:txBody>
      </p:sp>
    </p:spTree>
    <p:extLst>
      <p:ext uri="{BB962C8B-B14F-4D97-AF65-F5344CB8AC3E}">
        <p14:creationId xmlns:p14="http://schemas.microsoft.com/office/powerpoint/2010/main" val="177343922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77" r:id="rId3"/>
    <p:sldLayoutId id="2147483667" r:id="rId4"/>
    <p:sldLayoutId id="2147483678" r:id="rId5"/>
    <p:sldLayoutId id="2147483650" r:id="rId6"/>
    <p:sldLayoutId id="2147483676" r:id="rId7"/>
    <p:sldLayoutId id="2147483668" r:id="rId8"/>
    <p:sldLayoutId id="2147483669" r:id="rId9"/>
    <p:sldLayoutId id="2147483670"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lang="en-US" sz="2200" b="1" kern="1200" smtClean="0">
          <a:solidFill>
            <a:srgbClr val="002060"/>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0"/>
        </a:spcBef>
        <a:buClr>
          <a:srgbClr val="002060"/>
        </a:buClr>
        <a:buFont typeface="Wingdings" panose="05000000000000000000" pitchFamily="2" charset="2"/>
        <a:buChar char="§"/>
        <a:defRPr sz="1800" kern="1200">
          <a:solidFill>
            <a:srgbClr val="002060"/>
          </a:solidFill>
          <a:latin typeface="+mj-lt"/>
          <a:ea typeface="+mn-ea"/>
          <a:cs typeface="+mn-cs"/>
        </a:defRPr>
      </a:lvl1pPr>
      <a:lvl2pPr marL="685800" indent="-228600" algn="l" defTabSz="914400" rtl="0" eaLnBrk="1" latinLnBrk="0" hangingPunct="1">
        <a:lnSpc>
          <a:spcPct val="100000"/>
        </a:lnSpc>
        <a:spcBef>
          <a:spcPts val="0"/>
        </a:spcBef>
        <a:buClr>
          <a:srgbClr val="002060"/>
        </a:buClr>
        <a:buFont typeface="Wingdings" panose="05000000000000000000" pitchFamily="2" charset="2"/>
        <a:buChar char="§"/>
        <a:defRPr sz="1600" kern="1200">
          <a:solidFill>
            <a:srgbClr val="002060"/>
          </a:solidFill>
          <a:latin typeface="+mj-lt"/>
          <a:ea typeface="+mn-ea"/>
          <a:cs typeface="+mn-cs"/>
        </a:defRPr>
      </a:lvl2pPr>
      <a:lvl3pPr marL="1143000" indent="-228600" algn="l" defTabSz="914400" rtl="0" eaLnBrk="1" latinLnBrk="0" hangingPunct="1">
        <a:lnSpc>
          <a:spcPct val="100000"/>
        </a:lnSpc>
        <a:spcBef>
          <a:spcPts val="0"/>
        </a:spcBef>
        <a:buClr>
          <a:srgbClr val="002060"/>
        </a:buClr>
        <a:buFont typeface="Wingdings" panose="05000000000000000000" pitchFamily="2" charset="2"/>
        <a:buChar char="§"/>
        <a:defRPr sz="1400" kern="1200">
          <a:solidFill>
            <a:srgbClr val="002060"/>
          </a:solidFill>
          <a:latin typeface="+mj-lt"/>
          <a:ea typeface="+mn-ea"/>
          <a:cs typeface="+mn-cs"/>
        </a:defRPr>
      </a:lvl3pPr>
      <a:lvl4pPr marL="1600200" indent="-228600" algn="l" defTabSz="914400" rtl="0" eaLnBrk="1" latinLnBrk="0" hangingPunct="1">
        <a:lnSpc>
          <a:spcPct val="100000"/>
        </a:lnSpc>
        <a:spcBef>
          <a:spcPts val="0"/>
        </a:spcBef>
        <a:buClr>
          <a:srgbClr val="002060"/>
        </a:buClr>
        <a:buFont typeface="Wingdings" panose="05000000000000000000" pitchFamily="2" charset="2"/>
        <a:buChar char="§"/>
        <a:defRPr sz="1200" kern="1200">
          <a:solidFill>
            <a:srgbClr val="002060"/>
          </a:solidFill>
          <a:latin typeface="+mj-lt"/>
          <a:ea typeface="+mn-ea"/>
          <a:cs typeface="+mn-cs"/>
        </a:defRPr>
      </a:lvl4pPr>
      <a:lvl5pPr marL="2057400" indent="-228600" algn="l" defTabSz="914400" rtl="0" eaLnBrk="1" latinLnBrk="0" hangingPunct="1">
        <a:lnSpc>
          <a:spcPct val="100000"/>
        </a:lnSpc>
        <a:spcBef>
          <a:spcPts val="0"/>
        </a:spcBef>
        <a:buClr>
          <a:srgbClr val="002060"/>
        </a:buClr>
        <a:buFont typeface="Wingdings" panose="05000000000000000000" pitchFamily="2" charset="2"/>
        <a:buChar char="§"/>
        <a:defRPr sz="12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hyperlink" Target="mailto:info@adse.e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hyperlink" Target="https://www.aip.org/publishing/journal-highlights/evolution-airplan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8.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1.xml"/><Relationship Id="rId4" Type="http://schemas.openxmlformats.org/officeDocument/2006/relationships/image" Target="../media/image23.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Overview of aerospace market and trends</a:t>
            </a:r>
          </a:p>
        </p:txBody>
      </p:sp>
      <p:sp>
        <p:nvSpPr>
          <p:cNvPr id="3" name="Text Placeholder 2"/>
          <p:cNvSpPr>
            <a:spLocks noGrp="1"/>
          </p:cNvSpPr>
          <p:nvPr>
            <p:ph type="body" sz="quarter" idx="12"/>
          </p:nvPr>
        </p:nvSpPr>
        <p:spPr/>
        <p:txBody>
          <a:bodyPr>
            <a:normAutofit fontScale="92500" lnSpcReduction="20000"/>
          </a:bodyPr>
          <a:lstStyle/>
          <a:p>
            <a:r>
              <a:rPr lang="en-US" dirty="0"/>
              <a:t>03-06-2025</a:t>
            </a:r>
          </a:p>
        </p:txBody>
      </p:sp>
      <p:sp>
        <p:nvSpPr>
          <p:cNvPr id="4" name="Text Placeholder 3"/>
          <p:cNvSpPr>
            <a:spLocks noGrp="1"/>
          </p:cNvSpPr>
          <p:nvPr>
            <p:ph type="body" sz="quarter" idx="13"/>
          </p:nvPr>
        </p:nvSpPr>
        <p:spPr/>
        <p:txBody>
          <a:bodyPr/>
          <a:lstStyle/>
          <a:p>
            <a:r>
              <a:rPr lang="en-US" dirty="0"/>
              <a:t>Jan Verbeek</a:t>
            </a:r>
          </a:p>
        </p:txBody>
      </p:sp>
      <p:sp>
        <p:nvSpPr>
          <p:cNvPr id="5" name="Text Placeholder 4"/>
          <p:cNvSpPr>
            <a:spLocks noGrp="1"/>
          </p:cNvSpPr>
          <p:nvPr>
            <p:ph type="body" sz="quarter" idx="14"/>
          </p:nvPr>
        </p:nvSpPr>
        <p:spPr/>
        <p:txBody>
          <a:bodyPr/>
          <a:lstStyle/>
          <a:p>
            <a:r>
              <a:rPr lang="en-US" dirty="0"/>
              <a:t>Results from NCBP study for MEAC and NAG</a:t>
            </a:r>
          </a:p>
        </p:txBody>
      </p:sp>
    </p:spTree>
    <p:extLst>
      <p:ext uri="{BB962C8B-B14F-4D97-AF65-F5344CB8AC3E}">
        <p14:creationId xmlns:p14="http://schemas.microsoft.com/office/powerpoint/2010/main" val="279091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2A7D6C-F7F9-2754-316F-E0634DF99C2B}"/>
              </a:ext>
            </a:extLst>
          </p:cNvPr>
          <p:cNvSpPr/>
          <p:nvPr/>
        </p:nvSpPr>
        <p:spPr>
          <a:xfrm>
            <a:off x="6467299" y="2847330"/>
            <a:ext cx="4819266" cy="345881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2000" b="1" dirty="0">
                <a:solidFill>
                  <a:srgbClr val="00428C"/>
                </a:solidFill>
                <a:latin typeface="Aptos" panose="020B0004020202020204" pitchFamily="34" charset="0"/>
              </a:rPr>
              <a:t>Customer Support</a:t>
            </a:r>
            <a:endParaRPr lang="nl-NL" sz="1600" b="1" dirty="0">
              <a:solidFill>
                <a:srgbClr val="00428C"/>
              </a:solidFill>
              <a:latin typeface="Aptos" panose="020B0004020202020204" pitchFamily="34" charset="0"/>
            </a:endParaRPr>
          </a:p>
        </p:txBody>
      </p:sp>
      <p:sp>
        <p:nvSpPr>
          <p:cNvPr id="18" name="Oval 17">
            <a:extLst>
              <a:ext uri="{FF2B5EF4-FFF2-40B4-BE49-F238E27FC236}">
                <a16:creationId xmlns:a16="http://schemas.microsoft.com/office/drawing/2014/main" id="{BC01655D-8059-6359-15C7-A5C2C3AEC2FE}"/>
              </a:ext>
            </a:extLst>
          </p:cNvPr>
          <p:cNvSpPr/>
          <p:nvPr/>
        </p:nvSpPr>
        <p:spPr>
          <a:xfrm>
            <a:off x="6754901" y="4186876"/>
            <a:ext cx="900958" cy="923365"/>
          </a:xfrm>
          <a:prstGeom prst="ellipse">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le 2">
            <a:extLst>
              <a:ext uri="{FF2B5EF4-FFF2-40B4-BE49-F238E27FC236}">
                <a16:creationId xmlns:a16="http://schemas.microsoft.com/office/drawing/2014/main" id="{FEF55AED-0109-CB98-CB1F-085C3EA88334}"/>
              </a:ext>
            </a:extLst>
          </p:cNvPr>
          <p:cNvSpPr>
            <a:spLocks noGrp="1"/>
          </p:cNvSpPr>
          <p:nvPr>
            <p:ph type="title"/>
          </p:nvPr>
        </p:nvSpPr>
        <p:spPr>
          <a:xfrm>
            <a:off x="1084438" y="517312"/>
            <a:ext cx="9019682" cy="350934"/>
          </a:xfrm>
        </p:spPr>
        <p:txBody>
          <a:bodyPr>
            <a:normAutofit fontScale="90000"/>
          </a:bodyPr>
          <a:lstStyle/>
          <a:p>
            <a:r>
              <a:rPr lang="en-US" sz="1800" dirty="0">
                <a:latin typeface="Aptos" panose="020B0004020202020204" pitchFamily="34" charset="0"/>
              </a:rPr>
              <a:t>The aircraft integrator develops the aircraft, and its enabling processes, together with suppliers</a:t>
            </a:r>
          </a:p>
        </p:txBody>
      </p:sp>
      <p:sp>
        <p:nvSpPr>
          <p:cNvPr id="4" name="Slide Number Placeholder 3">
            <a:extLst>
              <a:ext uri="{FF2B5EF4-FFF2-40B4-BE49-F238E27FC236}">
                <a16:creationId xmlns:a16="http://schemas.microsoft.com/office/drawing/2014/main" id="{F09AAA90-4EBC-76D5-30A6-38521E954E52}"/>
              </a:ext>
            </a:extLst>
          </p:cNvPr>
          <p:cNvSpPr>
            <a:spLocks noGrp="1"/>
          </p:cNvSpPr>
          <p:nvPr>
            <p:ph type="sldNum" sz="quarter" idx="14"/>
          </p:nvPr>
        </p:nvSpPr>
        <p:spPr/>
        <p:txBody>
          <a:bodyPr/>
          <a:lstStyle/>
          <a:p>
            <a:fld id="{7006A2BC-8CA1-4915-8040-72D814823802}" type="slidenum">
              <a:rPr lang="nl-NL" smtClean="0"/>
              <a:t>10</a:t>
            </a:fld>
            <a:endParaRPr lang="nl-NL" dirty="0"/>
          </a:p>
        </p:txBody>
      </p:sp>
      <p:sp>
        <p:nvSpPr>
          <p:cNvPr id="5" name="Rectangle 4">
            <a:extLst>
              <a:ext uri="{FF2B5EF4-FFF2-40B4-BE49-F238E27FC236}">
                <a16:creationId xmlns:a16="http://schemas.microsoft.com/office/drawing/2014/main" id="{36A9AB21-1A42-E50C-0E1D-18AC0ED1EE9A}"/>
              </a:ext>
            </a:extLst>
          </p:cNvPr>
          <p:cNvSpPr/>
          <p:nvPr/>
        </p:nvSpPr>
        <p:spPr>
          <a:xfrm>
            <a:off x="1084438" y="2847330"/>
            <a:ext cx="4819266" cy="3458814"/>
          </a:xfrm>
          <a:prstGeom prst="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2000" b="1" dirty="0" err="1">
                <a:latin typeface="Aptos" panose="020B0004020202020204" pitchFamily="34" charset="0"/>
              </a:rPr>
              <a:t>Production</a:t>
            </a:r>
            <a:r>
              <a:rPr lang="nl-NL" sz="2000" b="1" dirty="0">
                <a:latin typeface="Aptos" panose="020B0004020202020204" pitchFamily="34" charset="0"/>
              </a:rPr>
              <a:t> system</a:t>
            </a:r>
          </a:p>
        </p:txBody>
      </p:sp>
      <p:sp>
        <p:nvSpPr>
          <p:cNvPr id="8" name="Rectangle 7">
            <a:extLst>
              <a:ext uri="{FF2B5EF4-FFF2-40B4-BE49-F238E27FC236}">
                <a16:creationId xmlns:a16="http://schemas.microsoft.com/office/drawing/2014/main" id="{FC0AEAB1-8573-BD3A-DDD1-8009DF72B904}"/>
              </a:ext>
            </a:extLst>
          </p:cNvPr>
          <p:cNvSpPr/>
          <p:nvPr/>
        </p:nvSpPr>
        <p:spPr>
          <a:xfrm>
            <a:off x="6754900" y="3190890"/>
            <a:ext cx="4194749" cy="923365"/>
          </a:xfrm>
          <a:prstGeom prst="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600" b="1" u="sng" dirty="0" err="1">
                <a:latin typeface="Aptos" panose="020B0004020202020204" pitchFamily="34" charset="0"/>
              </a:rPr>
              <a:t>Ensuring</a:t>
            </a:r>
            <a:r>
              <a:rPr lang="nl-NL" sz="1600" b="1" u="sng" dirty="0">
                <a:latin typeface="Aptos" panose="020B0004020202020204" pitchFamily="34" charset="0"/>
              </a:rPr>
              <a:t> </a:t>
            </a:r>
            <a:r>
              <a:rPr lang="nl-NL" sz="1600" b="1" u="sng" dirty="0" err="1">
                <a:latin typeface="Aptos" panose="020B0004020202020204" pitchFamily="34" charset="0"/>
              </a:rPr>
              <a:t>Operational</a:t>
            </a:r>
            <a:r>
              <a:rPr lang="nl-NL" sz="1600" b="1" u="sng" dirty="0">
                <a:latin typeface="Aptos" panose="020B0004020202020204" pitchFamily="34" charset="0"/>
              </a:rPr>
              <a:t> Readiness &amp; </a:t>
            </a:r>
            <a:r>
              <a:rPr lang="nl-NL" sz="1600" b="1" u="sng" dirty="0" err="1">
                <a:latin typeface="Aptos" panose="020B0004020202020204" pitchFamily="34" charset="0"/>
              </a:rPr>
              <a:t>Continued</a:t>
            </a:r>
            <a:r>
              <a:rPr lang="nl-NL" sz="1600" b="1" u="sng" dirty="0">
                <a:latin typeface="Aptos" panose="020B0004020202020204" pitchFamily="34" charset="0"/>
              </a:rPr>
              <a:t> Airworthiness:</a:t>
            </a:r>
            <a:r>
              <a:rPr lang="nl-NL" sz="1600" b="1" dirty="0">
                <a:latin typeface="Aptos" panose="020B0004020202020204" pitchFamily="34" charset="0"/>
              </a:rPr>
              <a:t> </a:t>
            </a:r>
          </a:p>
          <a:p>
            <a:r>
              <a:rPr lang="en-US" sz="1200" dirty="0">
                <a:latin typeface="Aptos" panose="020B0004020202020204" pitchFamily="34" charset="0"/>
              </a:rPr>
              <a:t>Operational Suitability &amp; Continued Airworthiness processes assure trouble-free operations – from start until end of life</a:t>
            </a:r>
            <a:endParaRPr lang="nl-NL" sz="1200" dirty="0">
              <a:latin typeface="Aptos" panose="020B0004020202020204" pitchFamily="34" charset="0"/>
            </a:endParaRPr>
          </a:p>
        </p:txBody>
      </p:sp>
      <p:sp>
        <p:nvSpPr>
          <p:cNvPr id="11" name="Rectangle 10">
            <a:extLst>
              <a:ext uri="{FF2B5EF4-FFF2-40B4-BE49-F238E27FC236}">
                <a16:creationId xmlns:a16="http://schemas.microsoft.com/office/drawing/2014/main" id="{BF85F55E-EFE0-6B51-7267-61D73DE91683}"/>
              </a:ext>
            </a:extLst>
          </p:cNvPr>
          <p:cNvSpPr/>
          <p:nvPr/>
        </p:nvSpPr>
        <p:spPr>
          <a:xfrm>
            <a:off x="7772400" y="4177552"/>
            <a:ext cx="3177249" cy="860211"/>
          </a:xfrm>
          <a:prstGeom prst="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u="sng" dirty="0">
                <a:latin typeface="Aptos" panose="020B0004020202020204" pitchFamily="34" charset="0"/>
              </a:rPr>
              <a:t>Maintainable aircraft:</a:t>
            </a:r>
            <a:r>
              <a:rPr lang="nl-NL" sz="1400" b="1" dirty="0">
                <a:latin typeface="Aptos" panose="020B0004020202020204" pitchFamily="34" charset="0"/>
              </a:rPr>
              <a:t> </a:t>
            </a:r>
          </a:p>
          <a:p>
            <a:r>
              <a:rPr lang="nl-NL" sz="1200" dirty="0">
                <a:latin typeface="Aptos" panose="020B0004020202020204" pitchFamily="34" charset="0"/>
              </a:rPr>
              <a:t>Aircraft need to </a:t>
            </a:r>
            <a:r>
              <a:rPr lang="nl-NL" sz="1200" dirty="0" err="1">
                <a:latin typeface="Aptos" panose="020B0004020202020204" pitchFamily="34" charset="0"/>
              </a:rPr>
              <a:t>be</a:t>
            </a:r>
            <a:r>
              <a:rPr lang="nl-NL" sz="1200" dirty="0">
                <a:latin typeface="Aptos" panose="020B0004020202020204" pitchFamily="34" charset="0"/>
              </a:rPr>
              <a:t> </a:t>
            </a:r>
            <a:r>
              <a:rPr lang="nl-NL" sz="1200" dirty="0" err="1">
                <a:latin typeface="Aptos" panose="020B0004020202020204" pitchFamily="34" charset="0"/>
              </a:rPr>
              <a:t>maintainable</a:t>
            </a:r>
            <a:r>
              <a:rPr lang="nl-NL" sz="1200" dirty="0">
                <a:latin typeface="Aptos" panose="020B0004020202020204" pitchFamily="34" charset="0"/>
              </a:rPr>
              <a:t> to </a:t>
            </a:r>
            <a:r>
              <a:rPr lang="nl-NL" sz="1200" dirty="0" err="1">
                <a:latin typeface="Aptos" panose="020B0004020202020204" pitchFamily="34" charset="0"/>
              </a:rPr>
              <a:t>effectively</a:t>
            </a:r>
            <a:r>
              <a:rPr lang="nl-NL" sz="1200" dirty="0">
                <a:latin typeface="Aptos" panose="020B0004020202020204" pitchFamily="34" charset="0"/>
              </a:rPr>
              <a:t> </a:t>
            </a:r>
            <a:r>
              <a:rPr lang="nl-NL" sz="1200" dirty="0" err="1">
                <a:latin typeface="Aptos" panose="020B0004020202020204" pitchFamily="34" charset="0"/>
              </a:rPr>
              <a:t>execute</a:t>
            </a:r>
            <a:r>
              <a:rPr lang="nl-NL" sz="1200" dirty="0">
                <a:latin typeface="Aptos" panose="020B0004020202020204" pitchFamily="34" charset="0"/>
              </a:rPr>
              <a:t> </a:t>
            </a:r>
            <a:r>
              <a:rPr lang="nl-NL" sz="1200" dirty="0" err="1">
                <a:latin typeface="Aptos" panose="020B0004020202020204" pitchFamily="34" charset="0"/>
              </a:rPr>
              <a:t>the</a:t>
            </a:r>
            <a:r>
              <a:rPr lang="nl-NL" sz="1200" dirty="0">
                <a:latin typeface="Aptos" panose="020B0004020202020204" pitchFamily="34" charset="0"/>
              </a:rPr>
              <a:t> maintenance program, ensuring safe and cost-effective flight operations. </a:t>
            </a:r>
          </a:p>
        </p:txBody>
      </p:sp>
      <p:sp>
        <p:nvSpPr>
          <p:cNvPr id="2" name="Rectangle 1">
            <a:extLst>
              <a:ext uri="{FF2B5EF4-FFF2-40B4-BE49-F238E27FC236}">
                <a16:creationId xmlns:a16="http://schemas.microsoft.com/office/drawing/2014/main" id="{E0BB0477-8CF0-0D5C-E586-A0DBEB0DBC36}"/>
              </a:ext>
            </a:extLst>
          </p:cNvPr>
          <p:cNvSpPr/>
          <p:nvPr/>
        </p:nvSpPr>
        <p:spPr>
          <a:xfrm>
            <a:off x="7772399" y="5119577"/>
            <a:ext cx="3177250" cy="1104754"/>
          </a:xfrm>
          <a:prstGeom prst="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u="sng" dirty="0">
                <a:latin typeface="Aptos" panose="020B0004020202020204" pitchFamily="34" charset="0"/>
              </a:rPr>
              <a:t>Required Resources:</a:t>
            </a:r>
            <a:r>
              <a:rPr lang="nl-NL" sz="1400" b="1" dirty="0">
                <a:latin typeface="Aptos" panose="020B0004020202020204" pitchFamily="34" charset="0"/>
              </a:rPr>
              <a:t> </a:t>
            </a:r>
          </a:p>
          <a:p>
            <a:r>
              <a:rPr lang="nl-NL" sz="1200" dirty="0" err="1">
                <a:latin typeface="Aptos" panose="020B0004020202020204" pitchFamily="34" charset="0"/>
              </a:rPr>
              <a:t>Enabling</a:t>
            </a:r>
            <a:r>
              <a:rPr lang="nl-NL" sz="1200" dirty="0">
                <a:latin typeface="Aptos" panose="020B0004020202020204" pitchFamily="34" charset="0"/>
              </a:rPr>
              <a:t> operators to execute the maintenance program, requires skilled and trainee staff, tools, manuals and customer support channels</a:t>
            </a:r>
            <a:r>
              <a:rPr lang="nl-NL" sz="1200" b="1" dirty="0">
                <a:latin typeface="Aptos" panose="020B0004020202020204" pitchFamily="34" charset="0"/>
              </a:rPr>
              <a:t> </a:t>
            </a:r>
            <a:r>
              <a:rPr lang="nl-NL" sz="1200" dirty="0">
                <a:latin typeface="Aptos" panose="020B0004020202020204" pitchFamily="34" charset="0"/>
              </a:rPr>
              <a:t>for specific issues.</a:t>
            </a:r>
          </a:p>
        </p:txBody>
      </p:sp>
      <p:sp>
        <p:nvSpPr>
          <p:cNvPr id="15" name="Rectangle 14">
            <a:extLst>
              <a:ext uri="{FF2B5EF4-FFF2-40B4-BE49-F238E27FC236}">
                <a16:creationId xmlns:a16="http://schemas.microsoft.com/office/drawing/2014/main" id="{67BA1D44-EB61-9E01-8C72-66EF7092B6A2}"/>
              </a:ext>
            </a:extLst>
          </p:cNvPr>
          <p:cNvSpPr/>
          <p:nvPr/>
        </p:nvSpPr>
        <p:spPr>
          <a:xfrm>
            <a:off x="1356354" y="3229307"/>
            <a:ext cx="4194749" cy="871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600" b="1" u="sng" dirty="0">
                <a:solidFill>
                  <a:srgbClr val="00428C"/>
                </a:solidFill>
                <a:latin typeface="Aptos" panose="020B0004020202020204" pitchFamily="34" charset="0"/>
              </a:rPr>
              <a:t>Development </a:t>
            </a:r>
            <a:r>
              <a:rPr lang="nl-NL" sz="1600" b="1" u="sng" dirty="0" err="1">
                <a:solidFill>
                  <a:srgbClr val="00428C"/>
                </a:solidFill>
                <a:latin typeface="Aptos" panose="020B0004020202020204" pitchFamily="34" charset="0"/>
              </a:rPr>
              <a:t>and</a:t>
            </a:r>
            <a:r>
              <a:rPr lang="nl-NL" sz="1600" b="1" u="sng" dirty="0">
                <a:solidFill>
                  <a:srgbClr val="00428C"/>
                </a:solidFill>
                <a:latin typeface="Aptos" panose="020B0004020202020204" pitchFamily="34" charset="0"/>
              </a:rPr>
              <a:t> </a:t>
            </a:r>
            <a:r>
              <a:rPr lang="nl-NL" sz="1600" b="1" u="sng" dirty="0" err="1">
                <a:solidFill>
                  <a:srgbClr val="00428C"/>
                </a:solidFill>
                <a:latin typeface="Aptos" panose="020B0004020202020204" pitchFamily="34" charset="0"/>
              </a:rPr>
              <a:t>Industrialization</a:t>
            </a:r>
            <a:endParaRPr lang="nl-NL" sz="1600" b="1" u="sng" dirty="0">
              <a:solidFill>
                <a:srgbClr val="00428C"/>
              </a:solidFill>
              <a:latin typeface="Aptos" panose="020B0004020202020204" pitchFamily="34" charset="0"/>
            </a:endParaRPr>
          </a:p>
          <a:p>
            <a:r>
              <a:rPr lang="en-US" sz="1200" dirty="0">
                <a:solidFill>
                  <a:srgbClr val="00428C"/>
                </a:solidFill>
                <a:latin typeface="Aptos" panose="020B0004020202020204" pitchFamily="34" charset="0"/>
              </a:rPr>
              <a:t>Development for a specific aircraft</a:t>
            </a:r>
          </a:p>
          <a:p>
            <a:pPr marL="171450" indent="-171450">
              <a:buFontTx/>
              <a:buChar char="-"/>
            </a:pPr>
            <a:r>
              <a:rPr lang="en-US" sz="1200" dirty="0">
                <a:solidFill>
                  <a:srgbClr val="00428C"/>
                </a:solidFill>
                <a:latin typeface="Aptos" panose="020B0004020202020204" pitchFamily="34" charset="0"/>
              </a:rPr>
              <a:t>Initial production of prototypes</a:t>
            </a:r>
          </a:p>
          <a:p>
            <a:pPr marL="171450" indent="-171450">
              <a:buFontTx/>
              <a:buChar char="-"/>
            </a:pPr>
            <a:r>
              <a:rPr lang="en-US" sz="1200" dirty="0">
                <a:solidFill>
                  <a:srgbClr val="00428C"/>
                </a:solidFill>
                <a:latin typeface="Aptos" panose="020B0004020202020204" pitchFamily="34" charset="0"/>
              </a:rPr>
              <a:t>Ramp up to series production</a:t>
            </a:r>
            <a:endParaRPr lang="nl-NL" sz="1100" dirty="0">
              <a:solidFill>
                <a:srgbClr val="00428C"/>
              </a:solidFill>
              <a:latin typeface="Aptos" panose="020B0004020202020204" pitchFamily="34" charset="0"/>
            </a:endParaRPr>
          </a:p>
        </p:txBody>
      </p:sp>
      <p:sp>
        <p:nvSpPr>
          <p:cNvPr id="16" name="Rectangle 15">
            <a:extLst>
              <a:ext uri="{FF2B5EF4-FFF2-40B4-BE49-F238E27FC236}">
                <a16:creationId xmlns:a16="http://schemas.microsoft.com/office/drawing/2014/main" id="{216CE18F-1B71-8A76-0F24-CABF15CCBEC0}"/>
              </a:ext>
            </a:extLst>
          </p:cNvPr>
          <p:cNvSpPr/>
          <p:nvPr/>
        </p:nvSpPr>
        <p:spPr>
          <a:xfrm>
            <a:off x="2353975" y="4191396"/>
            <a:ext cx="3177249" cy="84694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u="sng" dirty="0">
                <a:solidFill>
                  <a:srgbClr val="00428C"/>
                </a:solidFill>
                <a:latin typeface="Aptos" panose="020B0004020202020204" pitchFamily="34" charset="0"/>
              </a:rPr>
              <a:t>Production System Development: </a:t>
            </a:r>
            <a:endParaRPr lang="en-US" sz="1400" dirty="0">
              <a:solidFill>
                <a:srgbClr val="00428C"/>
              </a:solidFill>
              <a:latin typeface="Aptos" panose="020B0004020202020204" pitchFamily="34" charset="0"/>
            </a:endParaRPr>
          </a:p>
          <a:p>
            <a:pPr marL="285750" indent="-285750">
              <a:buFontTx/>
              <a:buChar char="-"/>
            </a:pPr>
            <a:r>
              <a:rPr lang="en-US" sz="1200" dirty="0">
                <a:solidFill>
                  <a:srgbClr val="00428C"/>
                </a:solidFill>
                <a:latin typeface="Aptos" panose="020B0004020202020204" pitchFamily="34" charset="0"/>
              </a:rPr>
              <a:t>Master schedule definition</a:t>
            </a:r>
          </a:p>
          <a:p>
            <a:pPr marL="285750" indent="-285750">
              <a:buFontTx/>
              <a:buChar char="-"/>
            </a:pPr>
            <a:r>
              <a:rPr lang="en-US" sz="1200" dirty="0">
                <a:solidFill>
                  <a:srgbClr val="00428C"/>
                </a:solidFill>
                <a:latin typeface="Aptos" panose="020B0004020202020204" pitchFamily="34" charset="0"/>
              </a:rPr>
              <a:t>Production system specification</a:t>
            </a:r>
          </a:p>
          <a:p>
            <a:pPr marL="285750" indent="-285750">
              <a:buFontTx/>
              <a:buChar char="-"/>
            </a:pPr>
            <a:r>
              <a:rPr lang="en-US" sz="1200" dirty="0">
                <a:solidFill>
                  <a:srgbClr val="00428C"/>
                </a:solidFill>
                <a:latin typeface="Aptos" panose="020B0004020202020204" pitchFamily="34" charset="0"/>
              </a:rPr>
              <a:t>Process development and qualification</a:t>
            </a:r>
          </a:p>
        </p:txBody>
      </p:sp>
      <p:sp>
        <p:nvSpPr>
          <p:cNvPr id="17" name="Rectangle 16">
            <a:extLst>
              <a:ext uri="{FF2B5EF4-FFF2-40B4-BE49-F238E27FC236}">
                <a16:creationId xmlns:a16="http://schemas.microsoft.com/office/drawing/2014/main" id="{1FEFD68F-4987-6DDC-E5C3-4FF6196CCD97}"/>
              </a:ext>
            </a:extLst>
          </p:cNvPr>
          <p:cNvSpPr/>
          <p:nvPr/>
        </p:nvSpPr>
        <p:spPr>
          <a:xfrm>
            <a:off x="2373853" y="5119578"/>
            <a:ext cx="3177250" cy="110475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u="sng" dirty="0">
                <a:solidFill>
                  <a:srgbClr val="00428C"/>
                </a:solidFill>
                <a:latin typeface="Aptos" panose="020B0004020202020204" pitchFamily="34" charset="0"/>
              </a:rPr>
              <a:t>Series Production Readiness: </a:t>
            </a:r>
          </a:p>
          <a:p>
            <a:r>
              <a:rPr lang="en-US" sz="1200" dirty="0">
                <a:solidFill>
                  <a:srgbClr val="00428C"/>
                </a:solidFill>
                <a:latin typeface="Aptos" panose="020B0004020202020204" pitchFamily="34" charset="0"/>
              </a:rPr>
              <a:t>Production system is mature enough to produce the aircraft at the required rate with consistent quality and reliability, and within the budgeted cost</a:t>
            </a:r>
            <a:r>
              <a:rPr lang="en-US" sz="1400" dirty="0">
                <a:solidFill>
                  <a:srgbClr val="00428C"/>
                </a:solidFill>
                <a:latin typeface="Aptos" panose="020B0004020202020204" pitchFamily="34" charset="0"/>
              </a:rPr>
              <a:t>.</a:t>
            </a:r>
            <a:endParaRPr lang="nl-NL" sz="1400" dirty="0">
              <a:solidFill>
                <a:srgbClr val="00428C"/>
              </a:solidFill>
              <a:latin typeface="Aptos" panose="020B0004020202020204" pitchFamily="34" charset="0"/>
            </a:endParaRPr>
          </a:p>
        </p:txBody>
      </p:sp>
      <p:pic>
        <p:nvPicPr>
          <p:cNvPr id="1026" name="Picture 2" descr="settings ">
            <a:extLst>
              <a:ext uri="{FF2B5EF4-FFF2-40B4-BE49-F238E27FC236}">
                <a16:creationId xmlns:a16="http://schemas.microsoft.com/office/drawing/2014/main" id="{E8ECD54D-B536-E2A1-551A-9CF3D7616FE8}"/>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6906567" y="4343758"/>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BE9D9AE6-89C5-F30C-86C3-E3BA2DFD20F3}"/>
              </a:ext>
            </a:extLst>
          </p:cNvPr>
          <p:cNvSpPr/>
          <p:nvPr/>
        </p:nvSpPr>
        <p:spPr>
          <a:xfrm>
            <a:off x="6754901" y="5255483"/>
            <a:ext cx="900958" cy="923365"/>
          </a:xfrm>
          <a:prstGeom prst="ellipse">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8" name="Picture 4" descr="Resource ">
            <a:extLst>
              <a:ext uri="{FF2B5EF4-FFF2-40B4-BE49-F238E27FC236}">
                <a16:creationId xmlns:a16="http://schemas.microsoft.com/office/drawing/2014/main" id="{CB4A2A9D-CBD9-C1C9-8E89-4A718746189B}"/>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6905435" y="542133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a:extLst>
              <a:ext uri="{FF2B5EF4-FFF2-40B4-BE49-F238E27FC236}">
                <a16:creationId xmlns:a16="http://schemas.microsoft.com/office/drawing/2014/main" id="{9E85BB9A-A966-4BD0-5DAD-FDA572C64038}"/>
              </a:ext>
            </a:extLst>
          </p:cNvPr>
          <p:cNvSpPr/>
          <p:nvPr/>
        </p:nvSpPr>
        <p:spPr>
          <a:xfrm>
            <a:off x="1341422" y="4132012"/>
            <a:ext cx="900958" cy="92336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1600" b="1">
              <a:solidFill>
                <a:srgbClr val="00428C"/>
              </a:solidFill>
              <a:latin typeface="Aptos" panose="020B0004020202020204" pitchFamily="34" charset="0"/>
            </a:endParaRPr>
          </a:p>
        </p:txBody>
      </p:sp>
      <p:sp>
        <p:nvSpPr>
          <p:cNvPr id="22" name="Oval 21">
            <a:extLst>
              <a:ext uri="{FF2B5EF4-FFF2-40B4-BE49-F238E27FC236}">
                <a16:creationId xmlns:a16="http://schemas.microsoft.com/office/drawing/2014/main" id="{57C11763-50F1-A710-53DC-F3E454773006}"/>
              </a:ext>
            </a:extLst>
          </p:cNvPr>
          <p:cNvSpPr/>
          <p:nvPr/>
        </p:nvSpPr>
        <p:spPr>
          <a:xfrm>
            <a:off x="1341422" y="5255482"/>
            <a:ext cx="900958" cy="92336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1600" b="1">
              <a:solidFill>
                <a:srgbClr val="00428C"/>
              </a:solidFill>
              <a:latin typeface="Aptos" panose="020B0004020202020204" pitchFamily="34" charset="0"/>
            </a:endParaRPr>
          </a:p>
        </p:txBody>
      </p:sp>
      <p:pic>
        <p:nvPicPr>
          <p:cNvPr id="1030" name="Picture 6" descr="Production ">
            <a:extLst>
              <a:ext uri="{FF2B5EF4-FFF2-40B4-BE49-F238E27FC236}">
                <a16:creationId xmlns:a16="http://schemas.microsoft.com/office/drawing/2014/main" id="{2C4662D5-119E-B85E-78EE-70F54539DD8F}"/>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78886" y="541236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earch and development ">
            <a:extLst>
              <a:ext uri="{FF2B5EF4-FFF2-40B4-BE49-F238E27FC236}">
                <a16:creationId xmlns:a16="http://schemas.microsoft.com/office/drawing/2014/main" id="{D9C80EB1-ED6D-7C50-21D0-9806FCC74E93}"/>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5580" y="4288894"/>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487E041C-1D13-83E1-DC73-C9750319A5F8}"/>
              </a:ext>
            </a:extLst>
          </p:cNvPr>
          <p:cNvSpPr/>
          <p:nvPr/>
        </p:nvSpPr>
        <p:spPr>
          <a:xfrm>
            <a:off x="1084438" y="995543"/>
            <a:ext cx="10202127" cy="17884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2000" b="1" dirty="0">
                <a:solidFill>
                  <a:schemeClr val="tx1"/>
                </a:solidFill>
                <a:latin typeface="Aptos" panose="020B0004020202020204" pitchFamily="34" charset="0"/>
              </a:rPr>
              <a:t>Aircraft development</a:t>
            </a:r>
          </a:p>
        </p:txBody>
      </p:sp>
      <p:sp>
        <p:nvSpPr>
          <p:cNvPr id="12" name="Oval 11">
            <a:extLst>
              <a:ext uri="{FF2B5EF4-FFF2-40B4-BE49-F238E27FC236}">
                <a16:creationId xmlns:a16="http://schemas.microsoft.com/office/drawing/2014/main" id="{0442AF70-F212-3459-DE02-CE6EB253F16B}"/>
              </a:ext>
            </a:extLst>
          </p:cNvPr>
          <p:cNvSpPr/>
          <p:nvPr/>
        </p:nvSpPr>
        <p:spPr>
          <a:xfrm>
            <a:off x="1194222" y="1486482"/>
            <a:ext cx="900958" cy="92336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1600" b="1">
              <a:solidFill>
                <a:srgbClr val="00428C"/>
              </a:solidFill>
              <a:latin typeface="Aptos" panose="020B0004020202020204" pitchFamily="34" charset="0"/>
            </a:endParaRPr>
          </a:p>
        </p:txBody>
      </p:sp>
      <p:pic>
        <p:nvPicPr>
          <p:cNvPr id="10" name="Picture 9">
            <a:extLst>
              <a:ext uri="{FF2B5EF4-FFF2-40B4-BE49-F238E27FC236}">
                <a16:creationId xmlns:a16="http://schemas.microsoft.com/office/drawing/2014/main" id="{42D3C770-3B88-7830-EA95-73DFD9737A37}"/>
              </a:ext>
            </a:extLst>
          </p:cNvPr>
          <p:cNvPicPr>
            <a:picLocks noChangeAspect="1"/>
          </p:cNvPicPr>
          <p:nvPr/>
        </p:nvPicPr>
        <p:blipFill>
          <a:blip r:embed="rId6">
            <a:duotone>
              <a:schemeClr val="accent5">
                <a:shade val="45000"/>
                <a:satMod val="135000"/>
              </a:schemeClr>
              <a:prstClr val="white"/>
            </a:duotone>
          </a:blip>
          <a:stretch>
            <a:fillRect/>
          </a:stretch>
        </p:blipFill>
        <p:spPr>
          <a:xfrm>
            <a:off x="1277053" y="1580516"/>
            <a:ext cx="735296" cy="735296"/>
          </a:xfrm>
          <a:prstGeom prst="rect">
            <a:avLst/>
          </a:prstGeom>
          <a:noFill/>
        </p:spPr>
      </p:pic>
      <p:sp>
        <p:nvSpPr>
          <p:cNvPr id="13" name="Rectangle 12">
            <a:extLst>
              <a:ext uri="{FF2B5EF4-FFF2-40B4-BE49-F238E27FC236}">
                <a16:creationId xmlns:a16="http://schemas.microsoft.com/office/drawing/2014/main" id="{CD97F84D-58BC-A868-164B-EE558625124A}"/>
              </a:ext>
            </a:extLst>
          </p:cNvPr>
          <p:cNvSpPr/>
          <p:nvPr/>
        </p:nvSpPr>
        <p:spPr>
          <a:xfrm>
            <a:off x="2178011" y="1325410"/>
            <a:ext cx="4194749" cy="13218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600" b="1" u="sng" dirty="0" err="1">
                <a:solidFill>
                  <a:srgbClr val="00428C"/>
                </a:solidFill>
                <a:latin typeface="Aptos" panose="020B0004020202020204" pitchFamily="34" charset="0"/>
              </a:rPr>
              <a:t>Phased</a:t>
            </a:r>
            <a:r>
              <a:rPr lang="nl-NL" sz="1600" b="1" u="sng" dirty="0">
                <a:solidFill>
                  <a:srgbClr val="00428C"/>
                </a:solidFill>
                <a:latin typeface="Aptos" panose="020B0004020202020204" pitchFamily="34" charset="0"/>
              </a:rPr>
              <a:t> design </a:t>
            </a:r>
            <a:r>
              <a:rPr lang="nl-NL" sz="1600" b="1" u="sng" dirty="0" err="1">
                <a:solidFill>
                  <a:srgbClr val="00428C"/>
                </a:solidFill>
                <a:latin typeface="Aptos" panose="020B0004020202020204" pitchFamily="34" charset="0"/>
              </a:rPr>
              <a:t>process</a:t>
            </a:r>
            <a:endParaRPr lang="nl-NL" sz="1600" b="1" u="sng" dirty="0">
              <a:solidFill>
                <a:srgbClr val="00428C"/>
              </a:solidFill>
              <a:latin typeface="Aptos" panose="020B0004020202020204" pitchFamily="34" charset="0"/>
            </a:endParaRPr>
          </a:p>
          <a:p>
            <a:pPr marL="171450" indent="-171450">
              <a:buFontTx/>
              <a:buChar char="-"/>
            </a:pPr>
            <a:r>
              <a:rPr lang="en-US" sz="1200" dirty="0">
                <a:solidFill>
                  <a:srgbClr val="00428C"/>
                </a:solidFill>
                <a:latin typeface="Aptos" panose="020B0004020202020204" pitchFamily="34" charset="0"/>
              </a:rPr>
              <a:t>Phased approach to manage risks and align development processes with decision making by stakeholders. </a:t>
            </a:r>
          </a:p>
          <a:p>
            <a:pPr marL="171450" indent="-171450">
              <a:buFontTx/>
              <a:buChar char="-"/>
            </a:pPr>
            <a:r>
              <a:rPr lang="en-US" sz="1200" dirty="0">
                <a:solidFill>
                  <a:srgbClr val="00428C"/>
                </a:solidFill>
                <a:latin typeface="Aptos" panose="020B0004020202020204" pitchFamily="34" charset="0"/>
              </a:rPr>
              <a:t>Design to meet all relevant requirements</a:t>
            </a:r>
          </a:p>
          <a:p>
            <a:pPr marL="628650" lvl="1" indent="-171450">
              <a:buFontTx/>
              <a:buChar char="-"/>
            </a:pPr>
            <a:r>
              <a:rPr lang="en-US" sz="1200" dirty="0">
                <a:solidFill>
                  <a:srgbClr val="00428C"/>
                </a:solidFill>
                <a:latin typeface="Aptos" panose="020B0004020202020204" pitchFamily="34" charset="0"/>
              </a:rPr>
              <a:t>Operations, maintenance, production, support, etc.</a:t>
            </a:r>
          </a:p>
          <a:p>
            <a:pPr marL="628650" lvl="1" indent="-171450">
              <a:buFontTx/>
              <a:buChar char="-"/>
            </a:pPr>
            <a:r>
              <a:rPr lang="en-US" sz="1200" dirty="0">
                <a:solidFill>
                  <a:srgbClr val="00428C"/>
                </a:solidFill>
                <a:latin typeface="Aptos" panose="020B0004020202020204" pitchFamily="34" charset="0"/>
              </a:rPr>
              <a:t>Set up of the supply chain</a:t>
            </a:r>
          </a:p>
          <a:p>
            <a:pPr marL="628650" lvl="1" indent="-171450">
              <a:buFontTx/>
              <a:buChar char="-"/>
            </a:pPr>
            <a:r>
              <a:rPr lang="en-US" sz="1200" dirty="0">
                <a:solidFill>
                  <a:srgbClr val="00428C"/>
                </a:solidFill>
                <a:latin typeface="Aptos" panose="020B0004020202020204" pitchFamily="34" charset="0"/>
              </a:rPr>
              <a:t>Safety &amp; Certification with relevant authorities</a:t>
            </a:r>
          </a:p>
        </p:txBody>
      </p:sp>
      <p:sp>
        <p:nvSpPr>
          <p:cNvPr id="14" name="Rectangle 13">
            <a:extLst>
              <a:ext uri="{FF2B5EF4-FFF2-40B4-BE49-F238E27FC236}">
                <a16:creationId xmlns:a16="http://schemas.microsoft.com/office/drawing/2014/main" id="{794042B1-F157-C9DA-D0F8-02FAE607F8A9}"/>
              </a:ext>
            </a:extLst>
          </p:cNvPr>
          <p:cNvSpPr/>
          <p:nvPr/>
        </p:nvSpPr>
        <p:spPr>
          <a:xfrm>
            <a:off x="6863948" y="1325410"/>
            <a:ext cx="4194749" cy="11709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600" b="1" u="sng" dirty="0">
                <a:solidFill>
                  <a:srgbClr val="00428C"/>
                </a:solidFill>
                <a:latin typeface="Aptos" panose="020B0004020202020204" pitchFamily="34" charset="0"/>
              </a:rPr>
              <a:t>Technology development</a:t>
            </a:r>
          </a:p>
          <a:p>
            <a:pPr marL="171450" indent="-171450">
              <a:buFontTx/>
              <a:buChar char="-"/>
            </a:pPr>
            <a:r>
              <a:rPr lang="en-US" sz="1200" dirty="0">
                <a:solidFill>
                  <a:srgbClr val="00428C"/>
                </a:solidFill>
                <a:latin typeface="Aptos" panose="020B0004020202020204" pitchFamily="34" charset="0"/>
              </a:rPr>
              <a:t>Develop technologies to required maturity, including integration, manufacturing, operational and certification maturity.</a:t>
            </a:r>
          </a:p>
        </p:txBody>
      </p:sp>
    </p:spTree>
    <p:extLst>
      <p:ext uri="{BB962C8B-B14F-4D97-AF65-F5344CB8AC3E}">
        <p14:creationId xmlns:p14="http://schemas.microsoft.com/office/powerpoint/2010/main" val="126189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D48744-C925-4D37-800A-5B88209C713D}"/>
              </a:ext>
            </a:extLst>
          </p:cNvPr>
          <p:cNvSpPr>
            <a:spLocks noGrp="1"/>
          </p:cNvSpPr>
          <p:nvPr>
            <p:ph type="title"/>
          </p:nvPr>
        </p:nvSpPr>
        <p:spPr/>
        <p:txBody>
          <a:bodyPr>
            <a:normAutofit fontScale="90000"/>
          </a:bodyPr>
          <a:lstStyle/>
          <a:p>
            <a:r>
              <a:rPr lang="en-GB" dirty="0"/>
              <a:t>How is an aircraft designed and certified?</a:t>
            </a:r>
            <a:endParaRPr lang="LID4096" dirty="0"/>
          </a:p>
        </p:txBody>
      </p:sp>
      <p:sp>
        <p:nvSpPr>
          <p:cNvPr id="4" name="Slide Number Placeholder 3">
            <a:extLst>
              <a:ext uri="{FF2B5EF4-FFF2-40B4-BE49-F238E27FC236}">
                <a16:creationId xmlns:a16="http://schemas.microsoft.com/office/drawing/2014/main" id="{1119B913-559A-4C04-9671-C3664A44DBB1}"/>
              </a:ext>
            </a:extLst>
          </p:cNvPr>
          <p:cNvSpPr>
            <a:spLocks noGrp="1"/>
          </p:cNvSpPr>
          <p:nvPr>
            <p:ph type="sldNum" sz="quarter" idx="14"/>
          </p:nvPr>
        </p:nvSpPr>
        <p:spPr/>
        <p:txBody>
          <a:bodyPr/>
          <a:lstStyle/>
          <a:p>
            <a:fld id="{7006A2BC-8CA1-4915-8040-72D814823802}" type="slidenum">
              <a:rPr lang="nl-NL" smtClean="0"/>
              <a:t>11</a:t>
            </a:fld>
            <a:endParaRPr lang="nl-NL" dirty="0"/>
          </a:p>
        </p:txBody>
      </p:sp>
      <p:cxnSp>
        <p:nvCxnSpPr>
          <p:cNvPr id="5" name="Straight Connector 4">
            <a:extLst>
              <a:ext uri="{FF2B5EF4-FFF2-40B4-BE49-F238E27FC236}">
                <a16:creationId xmlns:a16="http://schemas.microsoft.com/office/drawing/2014/main" id="{20337D5F-EE17-45DB-AEA8-A7882BAB8615}"/>
              </a:ext>
            </a:extLst>
          </p:cNvPr>
          <p:cNvCxnSpPr>
            <a:cxnSpLocks/>
          </p:cNvCxnSpPr>
          <p:nvPr/>
        </p:nvCxnSpPr>
        <p:spPr>
          <a:xfrm>
            <a:off x="10396784" y="2388068"/>
            <a:ext cx="3568" cy="38342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04A24E09-00E8-44DE-8D8C-14373A7A1D3D}"/>
              </a:ext>
            </a:extLst>
          </p:cNvPr>
          <p:cNvCxnSpPr>
            <a:cxnSpLocks/>
          </p:cNvCxnSpPr>
          <p:nvPr/>
        </p:nvCxnSpPr>
        <p:spPr>
          <a:xfrm>
            <a:off x="7782008" y="2378034"/>
            <a:ext cx="3568" cy="38342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69C144E-85BC-4D9E-AD04-7E8E897C210C}"/>
              </a:ext>
            </a:extLst>
          </p:cNvPr>
          <p:cNvCxnSpPr>
            <a:cxnSpLocks/>
          </p:cNvCxnSpPr>
          <p:nvPr/>
        </p:nvCxnSpPr>
        <p:spPr>
          <a:xfrm>
            <a:off x="6275293" y="2388069"/>
            <a:ext cx="3568" cy="38342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37EB8D-FD4F-45A0-977D-CEBE602A98F7}"/>
              </a:ext>
            </a:extLst>
          </p:cNvPr>
          <p:cNvCxnSpPr>
            <a:cxnSpLocks/>
          </p:cNvCxnSpPr>
          <p:nvPr/>
        </p:nvCxnSpPr>
        <p:spPr>
          <a:xfrm>
            <a:off x="4733076" y="2388068"/>
            <a:ext cx="3568" cy="38342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E50B03-CDB8-4D8D-91D0-12601F51165A}"/>
              </a:ext>
            </a:extLst>
          </p:cNvPr>
          <p:cNvCxnSpPr>
            <a:cxnSpLocks/>
          </p:cNvCxnSpPr>
          <p:nvPr/>
        </p:nvCxnSpPr>
        <p:spPr>
          <a:xfrm>
            <a:off x="3262375" y="2378034"/>
            <a:ext cx="3568" cy="383423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3FB8719D-96F2-4BDE-824B-0F4ACD56720A}"/>
              </a:ext>
            </a:extLst>
          </p:cNvPr>
          <p:cNvSpPr txBox="1">
            <a:spLocks/>
          </p:cNvSpPr>
          <p:nvPr/>
        </p:nvSpPr>
        <p:spPr>
          <a:xfrm>
            <a:off x="11058697" y="6400520"/>
            <a:ext cx="590203" cy="365125"/>
          </a:xfrm>
          <a:prstGeom prst="rect">
            <a:avLst/>
          </a:prstGeom>
        </p:spPr>
        <p:txBody>
          <a:bodyPr vert="horz" lIns="91440" tIns="45720" rIns="91440" bIns="45720" rtlCol="0" anchor="ctr"/>
          <a:lstStyle>
            <a:defPPr>
              <a:defRPr lang="nl-NL"/>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06A2BC-8CA1-4915-8040-72D814823802}" type="slidenum">
              <a:rPr lang="nl-NL" smtClean="0"/>
              <a:pPr/>
              <a:t>11</a:t>
            </a:fld>
            <a:endParaRPr lang="nl-NL" dirty="0"/>
          </a:p>
        </p:txBody>
      </p:sp>
      <p:sp>
        <p:nvSpPr>
          <p:cNvPr id="11" name="TextBox 10">
            <a:extLst>
              <a:ext uri="{FF2B5EF4-FFF2-40B4-BE49-F238E27FC236}">
                <a16:creationId xmlns:a16="http://schemas.microsoft.com/office/drawing/2014/main" id="{623BBDA0-6479-4FDA-A245-2F195ECB9F35}"/>
              </a:ext>
            </a:extLst>
          </p:cNvPr>
          <p:cNvSpPr txBox="1"/>
          <p:nvPr/>
        </p:nvSpPr>
        <p:spPr>
          <a:xfrm>
            <a:off x="424483" y="3420549"/>
            <a:ext cx="2401687" cy="307777"/>
          </a:xfrm>
          <a:prstGeom prst="rect">
            <a:avLst/>
          </a:prstGeom>
          <a:noFill/>
        </p:spPr>
        <p:txBody>
          <a:bodyPr wrap="square" rtlCol="0">
            <a:spAutoFit/>
          </a:bodyPr>
          <a:lstStyle/>
          <a:p>
            <a:r>
              <a:rPr lang="nl-NL" sz="1400" dirty="0">
                <a:solidFill>
                  <a:srgbClr val="002060"/>
                </a:solidFill>
                <a:latin typeface="+mj-lt"/>
              </a:rPr>
              <a:t>Program Management</a:t>
            </a:r>
          </a:p>
        </p:txBody>
      </p:sp>
      <p:sp>
        <p:nvSpPr>
          <p:cNvPr id="12" name="TextBox 11">
            <a:extLst>
              <a:ext uri="{FF2B5EF4-FFF2-40B4-BE49-F238E27FC236}">
                <a16:creationId xmlns:a16="http://schemas.microsoft.com/office/drawing/2014/main" id="{055143FF-D4B6-46EB-9BF9-B22D2EA31994}"/>
              </a:ext>
            </a:extLst>
          </p:cNvPr>
          <p:cNvSpPr txBox="1"/>
          <p:nvPr/>
        </p:nvSpPr>
        <p:spPr>
          <a:xfrm>
            <a:off x="424483" y="3942917"/>
            <a:ext cx="2401687" cy="307777"/>
          </a:xfrm>
          <a:prstGeom prst="rect">
            <a:avLst/>
          </a:prstGeom>
          <a:noFill/>
        </p:spPr>
        <p:txBody>
          <a:bodyPr wrap="square" rtlCol="0">
            <a:spAutoFit/>
          </a:bodyPr>
          <a:lstStyle/>
          <a:p>
            <a:r>
              <a:rPr lang="nl-NL" sz="1400" dirty="0">
                <a:solidFill>
                  <a:srgbClr val="002060"/>
                </a:solidFill>
                <a:latin typeface="+mj-lt"/>
              </a:rPr>
              <a:t>Marketing &amp; Sales</a:t>
            </a:r>
            <a:endParaRPr lang="en-US" sz="1400" dirty="0" err="1">
              <a:solidFill>
                <a:srgbClr val="002060"/>
              </a:solidFill>
              <a:latin typeface="+mj-lt"/>
            </a:endParaRPr>
          </a:p>
        </p:txBody>
      </p:sp>
      <p:sp>
        <p:nvSpPr>
          <p:cNvPr id="13" name="TextBox 12">
            <a:extLst>
              <a:ext uri="{FF2B5EF4-FFF2-40B4-BE49-F238E27FC236}">
                <a16:creationId xmlns:a16="http://schemas.microsoft.com/office/drawing/2014/main" id="{81618216-EFE3-4933-BC93-9B60BDE93A88}"/>
              </a:ext>
            </a:extLst>
          </p:cNvPr>
          <p:cNvSpPr txBox="1"/>
          <p:nvPr/>
        </p:nvSpPr>
        <p:spPr>
          <a:xfrm>
            <a:off x="424483" y="4465285"/>
            <a:ext cx="2401687" cy="307777"/>
          </a:xfrm>
          <a:prstGeom prst="rect">
            <a:avLst/>
          </a:prstGeom>
          <a:noFill/>
        </p:spPr>
        <p:txBody>
          <a:bodyPr wrap="square" rtlCol="0">
            <a:spAutoFit/>
          </a:bodyPr>
          <a:lstStyle/>
          <a:p>
            <a:r>
              <a:rPr lang="nl-NL" sz="1400" dirty="0">
                <a:solidFill>
                  <a:srgbClr val="002060"/>
                </a:solidFill>
                <a:latin typeface="+mj-lt"/>
              </a:rPr>
              <a:t>Design</a:t>
            </a:r>
          </a:p>
        </p:txBody>
      </p:sp>
      <p:sp>
        <p:nvSpPr>
          <p:cNvPr id="14" name="TextBox 13">
            <a:extLst>
              <a:ext uri="{FF2B5EF4-FFF2-40B4-BE49-F238E27FC236}">
                <a16:creationId xmlns:a16="http://schemas.microsoft.com/office/drawing/2014/main" id="{B6AA5CC5-611C-40A8-84E1-4304A785FF03}"/>
              </a:ext>
            </a:extLst>
          </p:cNvPr>
          <p:cNvSpPr txBox="1"/>
          <p:nvPr/>
        </p:nvSpPr>
        <p:spPr>
          <a:xfrm>
            <a:off x="424483" y="4987653"/>
            <a:ext cx="2493158" cy="307777"/>
          </a:xfrm>
          <a:prstGeom prst="rect">
            <a:avLst/>
          </a:prstGeom>
          <a:noFill/>
        </p:spPr>
        <p:txBody>
          <a:bodyPr wrap="square" rtlCol="0">
            <a:spAutoFit/>
          </a:bodyPr>
          <a:lstStyle/>
          <a:p>
            <a:r>
              <a:rPr lang="nl-NL" sz="1400" dirty="0" err="1">
                <a:solidFill>
                  <a:srgbClr val="002060"/>
                </a:solidFill>
                <a:latin typeface="+mj-lt"/>
              </a:rPr>
              <a:t>Production</a:t>
            </a:r>
            <a:endParaRPr lang="nl-NL" sz="1400" dirty="0">
              <a:solidFill>
                <a:srgbClr val="002060"/>
              </a:solidFill>
              <a:latin typeface="+mj-lt"/>
            </a:endParaRPr>
          </a:p>
        </p:txBody>
      </p:sp>
      <p:sp>
        <p:nvSpPr>
          <p:cNvPr id="15" name="TextBox 14">
            <a:extLst>
              <a:ext uri="{FF2B5EF4-FFF2-40B4-BE49-F238E27FC236}">
                <a16:creationId xmlns:a16="http://schemas.microsoft.com/office/drawing/2014/main" id="{BD288623-158D-47D1-8E25-98BF30C586D6}"/>
              </a:ext>
            </a:extLst>
          </p:cNvPr>
          <p:cNvSpPr txBox="1"/>
          <p:nvPr/>
        </p:nvSpPr>
        <p:spPr>
          <a:xfrm>
            <a:off x="456288" y="5508759"/>
            <a:ext cx="2493158" cy="307777"/>
          </a:xfrm>
          <a:prstGeom prst="rect">
            <a:avLst/>
          </a:prstGeom>
          <a:noFill/>
        </p:spPr>
        <p:txBody>
          <a:bodyPr wrap="square" rtlCol="0">
            <a:spAutoFit/>
          </a:bodyPr>
          <a:lstStyle/>
          <a:p>
            <a:r>
              <a:rPr lang="nl-NL" sz="1400" dirty="0">
                <a:solidFill>
                  <a:srgbClr val="002060"/>
                </a:solidFill>
                <a:latin typeface="+mj-lt"/>
              </a:rPr>
              <a:t>Customer Support</a:t>
            </a:r>
          </a:p>
        </p:txBody>
      </p:sp>
      <p:sp>
        <p:nvSpPr>
          <p:cNvPr id="16" name="TextBox 15">
            <a:extLst>
              <a:ext uri="{FF2B5EF4-FFF2-40B4-BE49-F238E27FC236}">
                <a16:creationId xmlns:a16="http://schemas.microsoft.com/office/drawing/2014/main" id="{A42E077F-F1F3-489A-9BE1-68BC6F103085}"/>
              </a:ext>
            </a:extLst>
          </p:cNvPr>
          <p:cNvSpPr txBox="1"/>
          <p:nvPr/>
        </p:nvSpPr>
        <p:spPr>
          <a:xfrm>
            <a:off x="426000" y="1785639"/>
            <a:ext cx="2814168" cy="338554"/>
          </a:xfrm>
          <a:prstGeom prst="rect">
            <a:avLst/>
          </a:prstGeom>
          <a:noFill/>
        </p:spPr>
        <p:txBody>
          <a:bodyPr wrap="square" rtlCol="0">
            <a:spAutoFit/>
          </a:bodyPr>
          <a:lstStyle/>
          <a:p>
            <a:r>
              <a:rPr lang="nl-NL" sz="1600" i="1" dirty="0">
                <a:solidFill>
                  <a:srgbClr val="002060"/>
                </a:solidFill>
                <a:latin typeface="+mj-lt"/>
              </a:rPr>
              <a:t>Program </a:t>
            </a:r>
            <a:r>
              <a:rPr lang="nl-NL" sz="1600" i="1" dirty="0" err="1">
                <a:solidFill>
                  <a:srgbClr val="002060"/>
                </a:solidFill>
                <a:latin typeface="+mj-lt"/>
              </a:rPr>
              <a:t>phasing</a:t>
            </a:r>
            <a:r>
              <a:rPr lang="nl-NL" sz="1600" i="1" dirty="0">
                <a:solidFill>
                  <a:srgbClr val="002060"/>
                </a:solidFill>
                <a:latin typeface="+mj-lt"/>
              </a:rPr>
              <a:t> &amp; </a:t>
            </a:r>
            <a:r>
              <a:rPr lang="nl-NL" sz="1600" i="1" dirty="0" err="1">
                <a:solidFill>
                  <a:srgbClr val="002060"/>
                </a:solidFill>
                <a:latin typeface="+mj-lt"/>
              </a:rPr>
              <a:t>milestones</a:t>
            </a:r>
            <a:endParaRPr lang="en-US" sz="1600" i="1" dirty="0" err="1">
              <a:solidFill>
                <a:srgbClr val="002060"/>
              </a:solidFill>
              <a:latin typeface="+mj-lt"/>
            </a:endParaRPr>
          </a:p>
        </p:txBody>
      </p:sp>
      <p:sp>
        <p:nvSpPr>
          <p:cNvPr id="17" name="TextBox 16">
            <a:extLst>
              <a:ext uri="{FF2B5EF4-FFF2-40B4-BE49-F238E27FC236}">
                <a16:creationId xmlns:a16="http://schemas.microsoft.com/office/drawing/2014/main" id="{E7AD36A8-F63D-4836-9E81-75BF80A28BE3}"/>
              </a:ext>
            </a:extLst>
          </p:cNvPr>
          <p:cNvSpPr txBox="1"/>
          <p:nvPr/>
        </p:nvSpPr>
        <p:spPr>
          <a:xfrm>
            <a:off x="439705" y="2664223"/>
            <a:ext cx="2173809" cy="646331"/>
          </a:xfrm>
          <a:prstGeom prst="rect">
            <a:avLst/>
          </a:prstGeom>
          <a:noFill/>
        </p:spPr>
        <p:txBody>
          <a:bodyPr wrap="square" rtlCol="0">
            <a:spAutoFit/>
          </a:bodyPr>
          <a:lstStyle/>
          <a:p>
            <a:r>
              <a:rPr lang="nl-NL" b="1" i="1" dirty="0" err="1">
                <a:solidFill>
                  <a:srgbClr val="002060"/>
                </a:solidFill>
                <a:latin typeface="+mj-lt"/>
              </a:rPr>
              <a:t>Customers</a:t>
            </a:r>
            <a:r>
              <a:rPr lang="nl-NL" b="1" i="1" dirty="0">
                <a:solidFill>
                  <a:srgbClr val="002060"/>
                </a:solidFill>
                <a:latin typeface="+mj-lt"/>
              </a:rPr>
              <a:t> </a:t>
            </a:r>
            <a:r>
              <a:rPr lang="nl-NL" b="1" i="1" dirty="0" err="1">
                <a:solidFill>
                  <a:srgbClr val="002060"/>
                </a:solidFill>
                <a:latin typeface="+mj-lt"/>
              </a:rPr>
              <a:t>and</a:t>
            </a:r>
            <a:r>
              <a:rPr lang="nl-NL" b="1" i="1" dirty="0">
                <a:solidFill>
                  <a:srgbClr val="002060"/>
                </a:solidFill>
                <a:latin typeface="+mj-lt"/>
              </a:rPr>
              <a:t> </a:t>
            </a:r>
            <a:r>
              <a:rPr lang="nl-NL" b="1" i="1" dirty="0" err="1">
                <a:solidFill>
                  <a:srgbClr val="002060"/>
                </a:solidFill>
                <a:latin typeface="+mj-lt"/>
              </a:rPr>
              <a:t>Authorities</a:t>
            </a:r>
            <a:endParaRPr lang="nl-NL" b="1" i="1" dirty="0">
              <a:solidFill>
                <a:srgbClr val="002060"/>
              </a:solidFill>
              <a:latin typeface="+mj-lt"/>
            </a:endParaRPr>
          </a:p>
        </p:txBody>
      </p:sp>
      <p:sp>
        <p:nvSpPr>
          <p:cNvPr id="18" name="Rectangle 17">
            <a:extLst>
              <a:ext uri="{FF2B5EF4-FFF2-40B4-BE49-F238E27FC236}">
                <a16:creationId xmlns:a16="http://schemas.microsoft.com/office/drawing/2014/main" id="{65310FC0-0922-43EE-99AE-B477C2C028AA}"/>
              </a:ext>
            </a:extLst>
          </p:cNvPr>
          <p:cNvSpPr/>
          <p:nvPr/>
        </p:nvSpPr>
        <p:spPr>
          <a:xfrm>
            <a:off x="3272454" y="3430072"/>
            <a:ext cx="8611946"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rgbClr val="002060"/>
              </a:solidFill>
            </a:endParaRPr>
          </a:p>
        </p:txBody>
      </p:sp>
      <p:sp>
        <p:nvSpPr>
          <p:cNvPr id="19" name="Rectangle 18">
            <a:extLst>
              <a:ext uri="{FF2B5EF4-FFF2-40B4-BE49-F238E27FC236}">
                <a16:creationId xmlns:a16="http://schemas.microsoft.com/office/drawing/2014/main" id="{CE4CF38E-0D5E-4D58-B893-9BA60878FCE6}"/>
              </a:ext>
            </a:extLst>
          </p:cNvPr>
          <p:cNvSpPr/>
          <p:nvPr/>
        </p:nvSpPr>
        <p:spPr>
          <a:xfrm>
            <a:off x="3260437" y="3959646"/>
            <a:ext cx="8611946"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rgbClr val="002060"/>
              </a:solidFill>
            </a:endParaRPr>
          </a:p>
        </p:txBody>
      </p:sp>
      <p:sp>
        <p:nvSpPr>
          <p:cNvPr id="20" name="Rectangle 19">
            <a:extLst>
              <a:ext uri="{FF2B5EF4-FFF2-40B4-BE49-F238E27FC236}">
                <a16:creationId xmlns:a16="http://schemas.microsoft.com/office/drawing/2014/main" id="{5B17ADB7-0DBD-4C6E-A44F-42B59854E9DE}"/>
              </a:ext>
            </a:extLst>
          </p:cNvPr>
          <p:cNvSpPr/>
          <p:nvPr/>
        </p:nvSpPr>
        <p:spPr>
          <a:xfrm>
            <a:off x="3282847" y="4482014"/>
            <a:ext cx="7134408"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rgbClr val="002060"/>
              </a:solidFill>
            </a:endParaRPr>
          </a:p>
        </p:txBody>
      </p:sp>
      <p:sp>
        <p:nvSpPr>
          <p:cNvPr id="21" name="Rectangle 20">
            <a:extLst>
              <a:ext uri="{FF2B5EF4-FFF2-40B4-BE49-F238E27FC236}">
                <a16:creationId xmlns:a16="http://schemas.microsoft.com/office/drawing/2014/main" id="{EF48878A-A5D0-455B-8B4D-B17E0E16A27F}"/>
              </a:ext>
            </a:extLst>
          </p:cNvPr>
          <p:cNvSpPr/>
          <p:nvPr/>
        </p:nvSpPr>
        <p:spPr>
          <a:xfrm>
            <a:off x="3267881" y="5011588"/>
            <a:ext cx="7128902" cy="274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rgbClr val="002060"/>
              </a:solidFill>
            </a:endParaRPr>
          </a:p>
        </p:txBody>
      </p:sp>
      <p:sp>
        <p:nvSpPr>
          <p:cNvPr id="22" name="Rectangle 21">
            <a:extLst>
              <a:ext uri="{FF2B5EF4-FFF2-40B4-BE49-F238E27FC236}">
                <a16:creationId xmlns:a16="http://schemas.microsoft.com/office/drawing/2014/main" id="{71992B2A-515F-46B8-BD4D-71629B01083B}"/>
              </a:ext>
            </a:extLst>
          </p:cNvPr>
          <p:cNvSpPr/>
          <p:nvPr/>
        </p:nvSpPr>
        <p:spPr>
          <a:xfrm>
            <a:off x="3513239" y="5550685"/>
            <a:ext cx="8390949" cy="26489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rgbClr val="002060"/>
              </a:solidFill>
            </a:endParaRPr>
          </a:p>
        </p:txBody>
      </p:sp>
      <p:sp>
        <p:nvSpPr>
          <p:cNvPr id="23" name="Rectangle 22">
            <a:extLst>
              <a:ext uri="{FF2B5EF4-FFF2-40B4-BE49-F238E27FC236}">
                <a16:creationId xmlns:a16="http://schemas.microsoft.com/office/drawing/2014/main" id="{C1A82F4D-D39A-41DC-941F-C8E7ADC47AEB}"/>
              </a:ext>
            </a:extLst>
          </p:cNvPr>
          <p:cNvSpPr/>
          <p:nvPr/>
        </p:nvSpPr>
        <p:spPr>
          <a:xfrm>
            <a:off x="10396781" y="4485525"/>
            <a:ext cx="1465931"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Sustaining</a:t>
            </a:r>
          </a:p>
        </p:txBody>
      </p:sp>
      <p:grpSp>
        <p:nvGrpSpPr>
          <p:cNvPr id="24" name="Group 23">
            <a:extLst>
              <a:ext uri="{FF2B5EF4-FFF2-40B4-BE49-F238E27FC236}">
                <a16:creationId xmlns:a16="http://schemas.microsoft.com/office/drawing/2014/main" id="{31D6B636-54C0-4B60-9330-B20371859179}"/>
              </a:ext>
            </a:extLst>
          </p:cNvPr>
          <p:cNvGrpSpPr/>
          <p:nvPr/>
        </p:nvGrpSpPr>
        <p:grpSpPr>
          <a:xfrm>
            <a:off x="3163279" y="1251593"/>
            <a:ext cx="8485621" cy="1811191"/>
            <a:chOff x="3163279" y="1251593"/>
            <a:chExt cx="8485621" cy="1811191"/>
          </a:xfrm>
        </p:grpSpPr>
        <p:sp>
          <p:nvSpPr>
            <p:cNvPr id="25" name="TextBox 24">
              <a:extLst>
                <a:ext uri="{FF2B5EF4-FFF2-40B4-BE49-F238E27FC236}">
                  <a16:creationId xmlns:a16="http://schemas.microsoft.com/office/drawing/2014/main" id="{457797E0-602E-4EE5-B7D0-418513493096}"/>
                </a:ext>
              </a:extLst>
            </p:cNvPr>
            <p:cNvSpPr txBox="1"/>
            <p:nvPr/>
          </p:nvSpPr>
          <p:spPr>
            <a:xfrm>
              <a:off x="10428074" y="1473958"/>
              <a:ext cx="1131579" cy="584775"/>
            </a:xfrm>
            <a:prstGeom prst="rect">
              <a:avLst/>
            </a:prstGeom>
            <a:noFill/>
          </p:spPr>
          <p:txBody>
            <a:bodyPr wrap="square" rtlCol="0">
              <a:spAutoFit/>
            </a:bodyPr>
            <a:lstStyle/>
            <a:p>
              <a:r>
                <a:rPr lang="nl-NL" sz="1600" b="1">
                  <a:solidFill>
                    <a:srgbClr val="002060"/>
                  </a:solidFill>
                  <a:latin typeface="+mj-lt"/>
                </a:rPr>
                <a:t>Operational Validation</a:t>
              </a:r>
              <a:endParaRPr lang="en-US" sz="1600" b="1" dirty="0" err="1">
                <a:solidFill>
                  <a:srgbClr val="002060"/>
                </a:solidFill>
                <a:latin typeface="+mj-lt"/>
              </a:endParaRPr>
            </a:p>
          </p:txBody>
        </p:sp>
        <p:sp>
          <p:nvSpPr>
            <p:cNvPr id="26" name="TextBox 25">
              <a:extLst>
                <a:ext uri="{FF2B5EF4-FFF2-40B4-BE49-F238E27FC236}">
                  <a16:creationId xmlns:a16="http://schemas.microsoft.com/office/drawing/2014/main" id="{F6443A4E-54C7-4EC4-BDA4-A4AE4919A439}"/>
                </a:ext>
              </a:extLst>
            </p:cNvPr>
            <p:cNvSpPr txBox="1"/>
            <p:nvPr/>
          </p:nvSpPr>
          <p:spPr>
            <a:xfrm>
              <a:off x="10494004" y="2147023"/>
              <a:ext cx="826225" cy="830997"/>
            </a:xfrm>
            <a:prstGeom prst="rect">
              <a:avLst/>
            </a:prstGeom>
            <a:noFill/>
          </p:spPr>
          <p:txBody>
            <a:bodyPr wrap="square" rtlCol="0">
              <a:spAutoFit/>
            </a:bodyPr>
            <a:lstStyle/>
            <a:p>
              <a:r>
                <a:rPr lang="nl-NL" sz="1200" b="1">
                  <a:solidFill>
                    <a:srgbClr val="002060"/>
                  </a:solidFill>
                  <a:latin typeface="+mj-lt"/>
                  <a:cs typeface="Arial" panose="020B0604020202020204" pitchFamily="34" charset="0"/>
                </a:rPr>
                <a:t>FDR</a:t>
              </a:r>
            </a:p>
            <a:p>
              <a:r>
                <a:rPr lang="nl-NL" sz="1200">
                  <a:solidFill>
                    <a:srgbClr val="002060"/>
                  </a:solidFill>
                  <a:latin typeface="+mj-lt"/>
                  <a:cs typeface="Arial" panose="020B0604020202020204" pitchFamily="34" charset="0"/>
                </a:rPr>
                <a:t>Final Design Review</a:t>
              </a:r>
              <a:endParaRPr lang="en-US" sz="1200" dirty="0" err="1">
                <a:solidFill>
                  <a:srgbClr val="002060"/>
                </a:solidFill>
                <a:latin typeface="+mj-lt"/>
                <a:cs typeface="Arial" panose="020B0604020202020204" pitchFamily="34" charset="0"/>
              </a:endParaRPr>
            </a:p>
          </p:txBody>
        </p:sp>
        <p:sp>
          <p:nvSpPr>
            <p:cNvPr id="27" name="Isosceles Triangle 26">
              <a:extLst>
                <a:ext uri="{FF2B5EF4-FFF2-40B4-BE49-F238E27FC236}">
                  <a16:creationId xmlns:a16="http://schemas.microsoft.com/office/drawing/2014/main" id="{D9F27408-B763-4550-8F07-52D9F8931D75}"/>
                </a:ext>
              </a:extLst>
            </p:cNvPr>
            <p:cNvSpPr/>
            <p:nvPr/>
          </p:nvSpPr>
          <p:spPr>
            <a:xfrm>
              <a:off x="4636308" y="2083404"/>
              <a:ext cx="206184" cy="294630"/>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E7E55AC6-BC12-49BB-9BED-2C87D39860F8}"/>
                </a:ext>
              </a:extLst>
            </p:cNvPr>
            <p:cNvSpPr/>
            <p:nvPr/>
          </p:nvSpPr>
          <p:spPr>
            <a:xfrm>
              <a:off x="3163279" y="2081593"/>
              <a:ext cx="206184" cy="294630"/>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6EF1C41-7893-4031-9845-A2A5A03A39C1}"/>
                </a:ext>
              </a:extLst>
            </p:cNvPr>
            <p:cNvSpPr/>
            <p:nvPr/>
          </p:nvSpPr>
          <p:spPr>
            <a:xfrm>
              <a:off x="6176989" y="2085669"/>
              <a:ext cx="206184" cy="294630"/>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EECDCE6C-2D5D-4024-91A9-379821AAB73B}"/>
                </a:ext>
              </a:extLst>
            </p:cNvPr>
            <p:cNvSpPr/>
            <p:nvPr/>
          </p:nvSpPr>
          <p:spPr>
            <a:xfrm>
              <a:off x="7685749" y="2078026"/>
              <a:ext cx="206184" cy="294630"/>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532D112F-5A4B-4F1B-8412-A8E7867DEC83}"/>
                </a:ext>
              </a:extLst>
            </p:cNvPr>
            <p:cNvSpPr/>
            <p:nvPr/>
          </p:nvSpPr>
          <p:spPr>
            <a:xfrm>
              <a:off x="10293689" y="2078026"/>
              <a:ext cx="206184" cy="294630"/>
            </a:xfrm>
            <a:prstGeom prst="triangle">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50A92AA-C7E0-4305-B3FC-1E6285CD2DAB}"/>
                </a:ext>
              </a:extLst>
            </p:cNvPr>
            <p:cNvSpPr txBox="1"/>
            <p:nvPr/>
          </p:nvSpPr>
          <p:spPr>
            <a:xfrm>
              <a:off x="7883882" y="2225341"/>
              <a:ext cx="826225" cy="830997"/>
            </a:xfrm>
            <a:prstGeom prst="rect">
              <a:avLst/>
            </a:prstGeom>
            <a:noFill/>
          </p:spPr>
          <p:txBody>
            <a:bodyPr wrap="square" rtlCol="0">
              <a:spAutoFit/>
            </a:bodyPr>
            <a:lstStyle/>
            <a:p>
              <a:r>
                <a:rPr lang="nl-NL" sz="1200" b="1">
                  <a:solidFill>
                    <a:srgbClr val="002060"/>
                  </a:solidFill>
                  <a:latin typeface="+mj-lt"/>
                  <a:cs typeface="Arial" panose="020B0604020202020204" pitchFamily="34" charset="0"/>
                </a:rPr>
                <a:t>CPR</a:t>
              </a:r>
            </a:p>
            <a:p>
              <a:r>
                <a:rPr lang="nl-NL" sz="1200">
                  <a:solidFill>
                    <a:srgbClr val="002060"/>
                  </a:solidFill>
                  <a:latin typeface="+mj-lt"/>
                  <a:cs typeface="Arial" panose="020B0604020202020204" pitchFamily="34" charset="0"/>
                </a:rPr>
                <a:t>Critical Project Review</a:t>
              </a:r>
              <a:endParaRPr lang="en-US" sz="1200" dirty="0" err="1">
                <a:solidFill>
                  <a:srgbClr val="002060"/>
                </a:solidFill>
                <a:latin typeface="+mj-lt"/>
                <a:cs typeface="Arial" panose="020B0604020202020204" pitchFamily="34" charset="0"/>
              </a:endParaRPr>
            </a:p>
          </p:txBody>
        </p:sp>
        <p:sp>
          <p:nvSpPr>
            <p:cNvPr id="33" name="TextBox 32">
              <a:extLst>
                <a:ext uri="{FF2B5EF4-FFF2-40B4-BE49-F238E27FC236}">
                  <a16:creationId xmlns:a16="http://schemas.microsoft.com/office/drawing/2014/main" id="{06740A50-55B7-4F30-9973-52C79BE74D3B}"/>
                </a:ext>
              </a:extLst>
            </p:cNvPr>
            <p:cNvSpPr txBox="1"/>
            <p:nvPr/>
          </p:nvSpPr>
          <p:spPr>
            <a:xfrm>
              <a:off x="6357773" y="2224478"/>
              <a:ext cx="1138299" cy="830997"/>
            </a:xfrm>
            <a:prstGeom prst="rect">
              <a:avLst/>
            </a:prstGeom>
            <a:noFill/>
          </p:spPr>
          <p:txBody>
            <a:bodyPr wrap="square" rtlCol="0">
              <a:spAutoFit/>
            </a:bodyPr>
            <a:lstStyle/>
            <a:p>
              <a:r>
                <a:rPr lang="nl-NL" sz="1200" b="1">
                  <a:solidFill>
                    <a:srgbClr val="002060"/>
                  </a:solidFill>
                  <a:latin typeface="+mj-lt"/>
                  <a:cs typeface="Arial" panose="020B0604020202020204" pitchFamily="34" charset="0"/>
                </a:rPr>
                <a:t>PRR</a:t>
              </a:r>
            </a:p>
            <a:p>
              <a:r>
                <a:rPr lang="nl-NL" sz="1200">
                  <a:solidFill>
                    <a:srgbClr val="002060"/>
                  </a:solidFill>
                  <a:latin typeface="+mj-lt"/>
                  <a:cs typeface="Arial" panose="020B0604020202020204" pitchFamily="34" charset="0"/>
                </a:rPr>
                <a:t>Project</a:t>
              </a:r>
            </a:p>
            <a:p>
              <a:r>
                <a:rPr lang="nl-NL" sz="1200">
                  <a:solidFill>
                    <a:srgbClr val="002060"/>
                  </a:solidFill>
                  <a:latin typeface="+mj-lt"/>
                  <a:cs typeface="Arial" panose="020B0604020202020204" pitchFamily="34" charset="0"/>
                </a:rPr>
                <a:t>Requirements Review</a:t>
              </a:r>
              <a:endParaRPr lang="en-US" sz="1200" dirty="0" err="1">
                <a:solidFill>
                  <a:srgbClr val="002060"/>
                </a:solidFill>
                <a:latin typeface="+mj-lt"/>
                <a:cs typeface="Arial" panose="020B0604020202020204" pitchFamily="34" charset="0"/>
              </a:endParaRPr>
            </a:p>
          </p:txBody>
        </p:sp>
        <p:sp>
          <p:nvSpPr>
            <p:cNvPr id="34" name="TextBox 33">
              <a:extLst>
                <a:ext uri="{FF2B5EF4-FFF2-40B4-BE49-F238E27FC236}">
                  <a16:creationId xmlns:a16="http://schemas.microsoft.com/office/drawing/2014/main" id="{24C066D4-0476-47E4-A45B-A5DDD1F43056}"/>
                </a:ext>
              </a:extLst>
            </p:cNvPr>
            <p:cNvSpPr txBox="1"/>
            <p:nvPr/>
          </p:nvSpPr>
          <p:spPr>
            <a:xfrm>
              <a:off x="4838585" y="2231787"/>
              <a:ext cx="970301" cy="830997"/>
            </a:xfrm>
            <a:prstGeom prst="rect">
              <a:avLst/>
            </a:prstGeom>
            <a:noFill/>
          </p:spPr>
          <p:txBody>
            <a:bodyPr wrap="square" rtlCol="0">
              <a:spAutoFit/>
            </a:bodyPr>
            <a:lstStyle/>
            <a:p>
              <a:r>
                <a:rPr lang="nl-NL" sz="1200" b="1">
                  <a:solidFill>
                    <a:srgbClr val="002060"/>
                  </a:solidFill>
                  <a:latin typeface="+mj-lt"/>
                  <a:cs typeface="Arial" panose="020B0604020202020204" pitchFamily="34" charset="0"/>
                </a:rPr>
                <a:t>BOR</a:t>
              </a:r>
            </a:p>
            <a:p>
              <a:r>
                <a:rPr lang="nl-NL" sz="1200">
                  <a:solidFill>
                    <a:srgbClr val="002060"/>
                  </a:solidFill>
                  <a:latin typeface="+mj-lt"/>
                  <a:cs typeface="Arial" panose="020B0604020202020204" pitchFamily="34" charset="0"/>
                </a:rPr>
                <a:t>Business Opportunity Review</a:t>
              </a:r>
              <a:endParaRPr lang="en-US" sz="1200" dirty="0" err="1">
                <a:solidFill>
                  <a:srgbClr val="002060"/>
                </a:solidFill>
                <a:latin typeface="+mj-lt"/>
                <a:cs typeface="Arial" panose="020B0604020202020204" pitchFamily="34" charset="0"/>
              </a:endParaRPr>
            </a:p>
          </p:txBody>
        </p:sp>
        <p:sp>
          <p:nvSpPr>
            <p:cNvPr id="35" name="TextBox 34">
              <a:extLst>
                <a:ext uri="{FF2B5EF4-FFF2-40B4-BE49-F238E27FC236}">
                  <a16:creationId xmlns:a16="http://schemas.microsoft.com/office/drawing/2014/main" id="{50DF6C6C-134E-4F4B-81FC-4C6E38C1D25E}"/>
                </a:ext>
              </a:extLst>
            </p:cNvPr>
            <p:cNvSpPr txBox="1"/>
            <p:nvPr/>
          </p:nvSpPr>
          <p:spPr>
            <a:xfrm>
              <a:off x="3332983" y="2237661"/>
              <a:ext cx="970301" cy="461665"/>
            </a:xfrm>
            <a:prstGeom prst="rect">
              <a:avLst/>
            </a:prstGeom>
            <a:noFill/>
          </p:spPr>
          <p:txBody>
            <a:bodyPr wrap="square" rtlCol="0">
              <a:spAutoFit/>
            </a:bodyPr>
            <a:lstStyle/>
            <a:p>
              <a:r>
                <a:rPr lang="nl-NL" sz="1200" b="1">
                  <a:solidFill>
                    <a:srgbClr val="002060"/>
                  </a:solidFill>
                  <a:latin typeface="+mj-lt"/>
                  <a:cs typeface="Arial" panose="020B0604020202020204" pitchFamily="34" charset="0"/>
                </a:rPr>
                <a:t>Business Initiative</a:t>
              </a:r>
              <a:endParaRPr lang="en-US" sz="1200" b="1" dirty="0" err="1">
                <a:solidFill>
                  <a:srgbClr val="002060"/>
                </a:solidFill>
                <a:latin typeface="+mj-lt"/>
                <a:cs typeface="Arial" panose="020B0604020202020204" pitchFamily="34" charset="0"/>
              </a:endParaRPr>
            </a:p>
          </p:txBody>
        </p:sp>
        <p:sp>
          <p:nvSpPr>
            <p:cNvPr id="36" name="TextBox 35">
              <a:extLst>
                <a:ext uri="{FF2B5EF4-FFF2-40B4-BE49-F238E27FC236}">
                  <a16:creationId xmlns:a16="http://schemas.microsoft.com/office/drawing/2014/main" id="{114FF063-0A65-4631-9A7B-2A9F59D69CED}"/>
                </a:ext>
              </a:extLst>
            </p:cNvPr>
            <p:cNvSpPr txBox="1"/>
            <p:nvPr/>
          </p:nvSpPr>
          <p:spPr>
            <a:xfrm>
              <a:off x="8107253" y="1634858"/>
              <a:ext cx="2106053" cy="338554"/>
            </a:xfrm>
            <a:prstGeom prst="rect">
              <a:avLst/>
            </a:prstGeom>
            <a:noFill/>
          </p:spPr>
          <p:txBody>
            <a:bodyPr wrap="square" rtlCol="0">
              <a:spAutoFit/>
            </a:bodyPr>
            <a:lstStyle/>
            <a:p>
              <a:pPr algn="ctr"/>
              <a:r>
                <a:rPr lang="nl-NL" sz="1600" b="1">
                  <a:solidFill>
                    <a:srgbClr val="002060"/>
                  </a:solidFill>
                  <a:latin typeface="+mj-lt"/>
                </a:rPr>
                <a:t>Full Scale Development</a:t>
              </a:r>
              <a:endParaRPr lang="en-US" sz="1600" b="1" dirty="0" err="1">
                <a:solidFill>
                  <a:srgbClr val="002060"/>
                </a:solidFill>
                <a:latin typeface="+mj-lt"/>
              </a:endParaRPr>
            </a:p>
          </p:txBody>
        </p:sp>
        <p:sp>
          <p:nvSpPr>
            <p:cNvPr id="37" name="TextBox 36">
              <a:extLst>
                <a:ext uri="{FF2B5EF4-FFF2-40B4-BE49-F238E27FC236}">
                  <a16:creationId xmlns:a16="http://schemas.microsoft.com/office/drawing/2014/main" id="{FE70E5B6-D6AE-41AD-973C-AB6E249702FA}"/>
                </a:ext>
              </a:extLst>
            </p:cNvPr>
            <p:cNvSpPr txBox="1"/>
            <p:nvPr/>
          </p:nvSpPr>
          <p:spPr>
            <a:xfrm>
              <a:off x="6310649" y="1415905"/>
              <a:ext cx="1461752" cy="584775"/>
            </a:xfrm>
            <a:prstGeom prst="rect">
              <a:avLst/>
            </a:prstGeom>
            <a:noFill/>
          </p:spPr>
          <p:txBody>
            <a:bodyPr wrap="square" rtlCol="0">
              <a:spAutoFit/>
            </a:bodyPr>
            <a:lstStyle/>
            <a:p>
              <a:pPr algn="ctr"/>
              <a:r>
                <a:rPr lang="nl-NL" sz="1600" b="1">
                  <a:solidFill>
                    <a:srgbClr val="002060"/>
                  </a:solidFill>
                  <a:latin typeface="+mj-lt"/>
                </a:rPr>
                <a:t>Project Definition</a:t>
              </a:r>
              <a:endParaRPr lang="en-US" sz="1600" b="1" dirty="0" err="1">
                <a:solidFill>
                  <a:srgbClr val="002060"/>
                </a:solidFill>
                <a:latin typeface="+mj-lt"/>
              </a:endParaRPr>
            </a:p>
          </p:txBody>
        </p:sp>
        <p:sp>
          <p:nvSpPr>
            <p:cNvPr id="38" name="TextBox 37">
              <a:extLst>
                <a:ext uri="{FF2B5EF4-FFF2-40B4-BE49-F238E27FC236}">
                  <a16:creationId xmlns:a16="http://schemas.microsoft.com/office/drawing/2014/main" id="{E61B1214-9E4B-4310-8B5A-9ED2AC9C4171}"/>
                </a:ext>
              </a:extLst>
            </p:cNvPr>
            <p:cNvSpPr txBox="1"/>
            <p:nvPr/>
          </p:nvSpPr>
          <p:spPr>
            <a:xfrm>
              <a:off x="4762633" y="1414801"/>
              <a:ext cx="1461752" cy="584775"/>
            </a:xfrm>
            <a:prstGeom prst="rect">
              <a:avLst/>
            </a:prstGeom>
            <a:noFill/>
          </p:spPr>
          <p:txBody>
            <a:bodyPr wrap="square" rtlCol="0">
              <a:spAutoFit/>
            </a:bodyPr>
            <a:lstStyle/>
            <a:p>
              <a:pPr algn="ctr"/>
              <a:r>
                <a:rPr lang="nl-NL" sz="1600" b="1">
                  <a:solidFill>
                    <a:srgbClr val="002060"/>
                  </a:solidFill>
                  <a:latin typeface="+mj-lt"/>
                </a:rPr>
                <a:t>Feasibility Study</a:t>
              </a:r>
              <a:endParaRPr lang="en-US" sz="1600" b="1" dirty="0" err="1">
                <a:solidFill>
                  <a:srgbClr val="002060"/>
                </a:solidFill>
                <a:latin typeface="+mj-lt"/>
              </a:endParaRPr>
            </a:p>
          </p:txBody>
        </p:sp>
        <p:sp>
          <p:nvSpPr>
            <p:cNvPr id="39" name="TextBox 38">
              <a:extLst>
                <a:ext uri="{FF2B5EF4-FFF2-40B4-BE49-F238E27FC236}">
                  <a16:creationId xmlns:a16="http://schemas.microsoft.com/office/drawing/2014/main" id="{5F82B6A7-F293-4607-8410-E0B2113816AD}"/>
                </a:ext>
              </a:extLst>
            </p:cNvPr>
            <p:cNvSpPr txBox="1"/>
            <p:nvPr/>
          </p:nvSpPr>
          <p:spPr>
            <a:xfrm>
              <a:off x="3317113" y="1251593"/>
              <a:ext cx="1461752" cy="830997"/>
            </a:xfrm>
            <a:prstGeom prst="rect">
              <a:avLst/>
            </a:prstGeom>
            <a:noFill/>
          </p:spPr>
          <p:txBody>
            <a:bodyPr wrap="square" rtlCol="0">
              <a:spAutoFit/>
            </a:bodyPr>
            <a:lstStyle/>
            <a:p>
              <a:pPr algn="ctr"/>
              <a:r>
                <a:rPr lang="nl-NL" sz="1600" b="1">
                  <a:solidFill>
                    <a:srgbClr val="002060"/>
                  </a:solidFill>
                  <a:latin typeface="+mj-lt"/>
                </a:rPr>
                <a:t>Business Opportunity Study</a:t>
              </a:r>
              <a:endParaRPr lang="en-US" sz="1600" b="1" dirty="0" err="1">
                <a:solidFill>
                  <a:srgbClr val="002060"/>
                </a:solidFill>
                <a:latin typeface="+mj-lt"/>
              </a:endParaRPr>
            </a:p>
          </p:txBody>
        </p:sp>
        <p:cxnSp>
          <p:nvCxnSpPr>
            <p:cNvPr id="40" name="Straight Connector 39">
              <a:extLst>
                <a:ext uri="{FF2B5EF4-FFF2-40B4-BE49-F238E27FC236}">
                  <a16:creationId xmlns:a16="http://schemas.microsoft.com/office/drawing/2014/main" id="{A6E9398D-630D-4FB0-973F-C72F57DB2644}"/>
                </a:ext>
              </a:extLst>
            </p:cNvPr>
            <p:cNvCxnSpPr>
              <a:cxnSpLocks/>
            </p:cNvCxnSpPr>
            <p:nvPr/>
          </p:nvCxnSpPr>
          <p:spPr>
            <a:xfrm>
              <a:off x="3282847" y="2046897"/>
              <a:ext cx="1425077"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6C5DACA-1AD7-425A-B05F-66B4D0FCA5A9}"/>
                </a:ext>
              </a:extLst>
            </p:cNvPr>
            <p:cNvCxnSpPr>
              <a:cxnSpLocks/>
            </p:cNvCxnSpPr>
            <p:nvPr/>
          </p:nvCxnSpPr>
          <p:spPr>
            <a:xfrm>
              <a:off x="4767832" y="2046897"/>
              <a:ext cx="148174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87EE08E-5EE3-4ADF-ABD0-A80F80911A8F}"/>
                </a:ext>
              </a:extLst>
            </p:cNvPr>
            <p:cNvCxnSpPr>
              <a:cxnSpLocks/>
            </p:cNvCxnSpPr>
            <p:nvPr/>
          </p:nvCxnSpPr>
          <p:spPr>
            <a:xfrm>
              <a:off x="6307098" y="2046897"/>
              <a:ext cx="1465303"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64D0FD-6464-4513-BA57-1069B22440C9}"/>
                </a:ext>
              </a:extLst>
            </p:cNvPr>
            <p:cNvCxnSpPr>
              <a:cxnSpLocks/>
            </p:cNvCxnSpPr>
            <p:nvPr/>
          </p:nvCxnSpPr>
          <p:spPr>
            <a:xfrm>
              <a:off x="7825498" y="2046897"/>
              <a:ext cx="255913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6C356E7-9789-4338-9602-747B0909B3CB}"/>
                </a:ext>
              </a:extLst>
            </p:cNvPr>
            <p:cNvCxnSpPr>
              <a:cxnSpLocks/>
            </p:cNvCxnSpPr>
            <p:nvPr/>
          </p:nvCxnSpPr>
          <p:spPr>
            <a:xfrm flipV="1">
              <a:off x="10428074" y="2046897"/>
              <a:ext cx="1220826" cy="126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5" name="Rectangle 21">
            <a:extLst>
              <a:ext uri="{FF2B5EF4-FFF2-40B4-BE49-F238E27FC236}">
                <a16:creationId xmlns:a16="http://schemas.microsoft.com/office/drawing/2014/main" id="{40EDC88F-FB1C-4277-B250-757F97D32199}"/>
              </a:ext>
            </a:extLst>
          </p:cNvPr>
          <p:cNvSpPr/>
          <p:nvPr/>
        </p:nvSpPr>
        <p:spPr>
          <a:xfrm>
            <a:off x="3263450" y="5992614"/>
            <a:ext cx="8616565" cy="34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600" dirty="0">
              <a:solidFill>
                <a:srgbClr val="002060"/>
              </a:solidFill>
            </a:endParaRPr>
          </a:p>
        </p:txBody>
      </p:sp>
      <p:sp>
        <p:nvSpPr>
          <p:cNvPr id="46" name="TextBox 8">
            <a:extLst>
              <a:ext uri="{FF2B5EF4-FFF2-40B4-BE49-F238E27FC236}">
                <a16:creationId xmlns:a16="http://schemas.microsoft.com/office/drawing/2014/main" id="{F6E8FFFD-54F7-4A21-AB50-8ABA06C36B4C}"/>
              </a:ext>
            </a:extLst>
          </p:cNvPr>
          <p:cNvSpPr txBox="1"/>
          <p:nvPr/>
        </p:nvSpPr>
        <p:spPr>
          <a:xfrm>
            <a:off x="456288" y="5941302"/>
            <a:ext cx="2493158" cy="307777"/>
          </a:xfrm>
          <a:prstGeom prst="rect">
            <a:avLst/>
          </a:prstGeom>
          <a:noFill/>
        </p:spPr>
        <p:txBody>
          <a:bodyPr wrap="square" rtlCol="0">
            <a:spAutoFit/>
          </a:bodyPr>
          <a:lstStyle/>
          <a:p>
            <a:r>
              <a:rPr lang="nl-NL" sz="1400" dirty="0" err="1">
                <a:solidFill>
                  <a:srgbClr val="002060"/>
                </a:solidFill>
                <a:latin typeface="+mj-lt"/>
              </a:rPr>
              <a:t>Procurement</a:t>
            </a:r>
            <a:endParaRPr lang="nl-NL" sz="1400" dirty="0">
              <a:solidFill>
                <a:srgbClr val="002060"/>
              </a:solidFill>
              <a:latin typeface="+mj-lt"/>
            </a:endParaRPr>
          </a:p>
        </p:txBody>
      </p:sp>
      <p:cxnSp>
        <p:nvCxnSpPr>
          <p:cNvPr id="47" name="Rechte verbindingslijn met pijl 57">
            <a:extLst>
              <a:ext uri="{FF2B5EF4-FFF2-40B4-BE49-F238E27FC236}">
                <a16:creationId xmlns:a16="http://schemas.microsoft.com/office/drawing/2014/main" id="{49E2860B-7029-4D10-976F-4A91ECEA3952}"/>
              </a:ext>
            </a:extLst>
          </p:cNvPr>
          <p:cNvCxnSpPr/>
          <p:nvPr/>
        </p:nvCxnSpPr>
        <p:spPr>
          <a:xfrm>
            <a:off x="6357772" y="3443683"/>
            <a:ext cx="25401" cy="254893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48" name="Rectangle 16">
            <a:extLst>
              <a:ext uri="{FF2B5EF4-FFF2-40B4-BE49-F238E27FC236}">
                <a16:creationId xmlns:a16="http://schemas.microsoft.com/office/drawing/2014/main" id="{C003385A-A222-4B3B-8970-36E8D50985D6}"/>
              </a:ext>
            </a:extLst>
          </p:cNvPr>
          <p:cNvSpPr/>
          <p:nvPr/>
        </p:nvSpPr>
        <p:spPr>
          <a:xfrm>
            <a:off x="6361304" y="3904342"/>
            <a:ext cx="619479"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Offers</a:t>
            </a:r>
          </a:p>
        </p:txBody>
      </p:sp>
      <p:sp>
        <p:nvSpPr>
          <p:cNvPr id="49" name="Rectangle 16">
            <a:extLst>
              <a:ext uri="{FF2B5EF4-FFF2-40B4-BE49-F238E27FC236}">
                <a16:creationId xmlns:a16="http://schemas.microsoft.com/office/drawing/2014/main" id="{55B41F24-AAD8-4CDC-A40A-F08F79EE9113}"/>
              </a:ext>
            </a:extLst>
          </p:cNvPr>
          <p:cNvSpPr/>
          <p:nvPr/>
        </p:nvSpPr>
        <p:spPr>
          <a:xfrm>
            <a:off x="7566410" y="5916964"/>
            <a:ext cx="672164" cy="5065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Contract suppliers</a:t>
            </a:r>
          </a:p>
        </p:txBody>
      </p:sp>
      <p:cxnSp>
        <p:nvCxnSpPr>
          <p:cNvPr id="50" name="Rechte verbindingslijn met pijl 60">
            <a:extLst>
              <a:ext uri="{FF2B5EF4-FFF2-40B4-BE49-F238E27FC236}">
                <a16:creationId xmlns:a16="http://schemas.microsoft.com/office/drawing/2014/main" id="{C601CE33-94D7-46D0-B062-710CD2CDA078}"/>
              </a:ext>
            </a:extLst>
          </p:cNvPr>
          <p:cNvCxnSpPr/>
          <p:nvPr/>
        </p:nvCxnSpPr>
        <p:spPr>
          <a:xfrm>
            <a:off x="7856265" y="3430072"/>
            <a:ext cx="25401" cy="2548931"/>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16">
            <a:extLst>
              <a:ext uri="{FF2B5EF4-FFF2-40B4-BE49-F238E27FC236}">
                <a16:creationId xmlns:a16="http://schemas.microsoft.com/office/drawing/2014/main" id="{1048B953-A18D-47D7-886B-F4809B274DFA}"/>
              </a:ext>
            </a:extLst>
          </p:cNvPr>
          <p:cNvSpPr/>
          <p:nvPr/>
        </p:nvSpPr>
        <p:spPr>
          <a:xfrm>
            <a:off x="4878438" y="6001872"/>
            <a:ext cx="761680" cy="5573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LOI strategic suppliers</a:t>
            </a:r>
          </a:p>
        </p:txBody>
      </p:sp>
      <p:sp>
        <p:nvSpPr>
          <p:cNvPr id="52" name="Rectangle 16">
            <a:extLst>
              <a:ext uri="{FF2B5EF4-FFF2-40B4-BE49-F238E27FC236}">
                <a16:creationId xmlns:a16="http://schemas.microsoft.com/office/drawing/2014/main" id="{189FD151-F6D8-4632-82DA-D3CBBAB6DB02}"/>
              </a:ext>
            </a:extLst>
          </p:cNvPr>
          <p:cNvSpPr/>
          <p:nvPr/>
        </p:nvSpPr>
        <p:spPr>
          <a:xfrm>
            <a:off x="5510651" y="6009919"/>
            <a:ext cx="897938" cy="2384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RFI’s</a:t>
            </a:r>
          </a:p>
        </p:txBody>
      </p:sp>
      <p:sp>
        <p:nvSpPr>
          <p:cNvPr id="53" name="Rectangle 16">
            <a:extLst>
              <a:ext uri="{FF2B5EF4-FFF2-40B4-BE49-F238E27FC236}">
                <a16:creationId xmlns:a16="http://schemas.microsoft.com/office/drawing/2014/main" id="{F9D355A6-96D9-4F20-8EFB-A29756681D13}"/>
              </a:ext>
            </a:extLst>
          </p:cNvPr>
          <p:cNvSpPr/>
          <p:nvPr/>
        </p:nvSpPr>
        <p:spPr>
          <a:xfrm>
            <a:off x="8623859" y="5871649"/>
            <a:ext cx="1450849" cy="55734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Contract management</a:t>
            </a:r>
          </a:p>
        </p:txBody>
      </p:sp>
      <p:sp>
        <p:nvSpPr>
          <p:cNvPr id="54" name="Rectangle 16">
            <a:extLst>
              <a:ext uri="{FF2B5EF4-FFF2-40B4-BE49-F238E27FC236}">
                <a16:creationId xmlns:a16="http://schemas.microsoft.com/office/drawing/2014/main" id="{D7FBF7FE-F6A1-4788-A356-D8E3B05AC233}"/>
              </a:ext>
            </a:extLst>
          </p:cNvPr>
          <p:cNvSpPr/>
          <p:nvPr/>
        </p:nvSpPr>
        <p:spPr>
          <a:xfrm>
            <a:off x="6357207" y="6095190"/>
            <a:ext cx="1166909"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Supplier LOI’s</a:t>
            </a:r>
          </a:p>
          <a:p>
            <a:r>
              <a:rPr lang="en-US" sz="1200" dirty="0">
                <a:solidFill>
                  <a:srgbClr val="002060"/>
                </a:solidFill>
              </a:rPr>
              <a:t>strategic supplier contracts</a:t>
            </a:r>
          </a:p>
        </p:txBody>
      </p:sp>
      <p:sp>
        <p:nvSpPr>
          <p:cNvPr id="55" name="Rectangle 16">
            <a:extLst>
              <a:ext uri="{FF2B5EF4-FFF2-40B4-BE49-F238E27FC236}">
                <a16:creationId xmlns:a16="http://schemas.microsoft.com/office/drawing/2014/main" id="{11C4A949-23F3-4D9E-BD23-C2A66B38556D}"/>
              </a:ext>
            </a:extLst>
          </p:cNvPr>
          <p:cNvSpPr/>
          <p:nvPr/>
        </p:nvSpPr>
        <p:spPr>
          <a:xfrm>
            <a:off x="7114073" y="3895201"/>
            <a:ext cx="732086"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Launch customers</a:t>
            </a:r>
          </a:p>
        </p:txBody>
      </p:sp>
      <p:sp>
        <p:nvSpPr>
          <p:cNvPr id="56" name="Rectangle 16">
            <a:extLst>
              <a:ext uri="{FF2B5EF4-FFF2-40B4-BE49-F238E27FC236}">
                <a16:creationId xmlns:a16="http://schemas.microsoft.com/office/drawing/2014/main" id="{ACAAAE21-7884-483F-B082-0979A2EA775F}"/>
              </a:ext>
            </a:extLst>
          </p:cNvPr>
          <p:cNvSpPr/>
          <p:nvPr/>
        </p:nvSpPr>
        <p:spPr>
          <a:xfrm>
            <a:off x="7914383" y="3904342"/>
            <a:ext cx="732086"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Sales</a:t>
            </a:r>
          </a:p>
        </p:txBody>
      </p:sp>
      <p:cxnSp>
        <p:nvCxnSpPr>
          <p:cNvPr id="57" name="Rechte verbindingslijn met pijl 67">
            <a:extLst>
              <a:ext uri="{FF2B5EF4-FFF2-40B4-BE49-F238E27FC236}">
                <a16:creationId xmlns:a16="http://schemas.microsoft.com/office/drawing/2014/main" id="{236CC172-5CF9-4EE3-9B9B-860B22CE7727}"/>
              </a:ext>
            </a:extLst>
          </p:cNvPr>
          <p:cNvCxnSpPr/>
          <p:nvPr/>
        </p:nvCxnSpPr>
        <p:spPr>
          <a:xfrm flipH="1" flipV="1">
            <a:off x="7044244" y="4169587"/>
            <a:ext cx="2194" cy="47917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58" name="Rectangle 16">
            <a:extLst>
              <a:ext uri="{FF2B5EF4-FFF2-40B4-BE49-F238E27FC236}">
                <a16:creationId xmlns:a16="http://schemas.microsoft.com/office/drawing/2014/main" id="{C5628A46-4F13-4D5F-9EF9-2DCE8B1F47FE}"/>
              </a:ext>
            </a:extLst>
          </p:cNvPr>
          <p:cNvSpPr/>
          <p:nvPr/>
        </p:nvSpPr>
        <p:spPr>
          <a:xfrm>
            <a:off x="7081961" y="4229895"/>
            <a:ext cx="1354246"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FF0000"/>
                </a:solidFill>
              </a:rPr>
              <a:t>Performance Guarantees</a:t>
            </a:r>
          </a:p>
        </p:txBody>
      </p:sp>
      <p:cxnSp>
        <p:nvCxnSpPr>
          <p:cNvPr id="59" name="Rechte verbindingslijn met pijl 69">
            <a:extLst>
              <a:ext uri="{FF2B5EF4-FFF2-40B4-BE49-F238E27FC236}">
                <a16:creationId xmlns:a16="http://schemas.microsoft.com/office/drawing/2014/main" id="{E0D3616B-E4B5-4927-883D-6B6CE50A4744}"/>
              </a:ext>
            </a:extLst>
          </p:cNvPr>
          <p:cNvCxnSpPr/>
          <p:nvPr/>
        </p:nvCxnSpPr>
        <p:spPr>
          <a:xfrm flipH="1" flipV="1">
            <a:off x="6872689" y="4746395"/>
            <a:ext cx="12359" cy="1339876"/>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0" name="Rectangle 16">
            <a:extLst>
              <a:ext uri="{FF2B5EF4-FFF2-40B4-BE49-F238E27FC236}">
                <a16:creationId xmlns:a16="http://schemas.microsoft.com/office/drawing/2014/main" id="{6C21F3F1-091F-441A-A06E-F5E7650570E7}"/>
              </a:ext>
            </a:extLst>
          </p:cNvPr>
          <p:cNvSpPr/>
          <p:nvPr/>
        </p:nvSpPr>
        <p:spPr>
          <a:xfrm>
            <a:off x="6908868" y="4698636"/>
            <a:ext cx="152815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FF0000"/>
                </a:solidFill>
              </a:rPr>
              <a:t>Engine &amp; main systems Guarantees</a:t>
            </a:r>
          </a:p>
        </p:txBody>
      </p:sp>
      <p:cxnSp>
        <p:nvCxnSpPr>
          <p:cNvPr id="61" name="Rechte verbindingslijn met pijl 71">
            <a:extLst>
              <a:ext uri="{FF2B5EF4-FFF2-40B4-BE49-F238E27FC236}">
                <a16:creationId xmlns:a16="http://schemas.microsoft.com/office/drawing/2014/main" id="{977CB629-11CD-4667-8158-8DD2AF4463E7}"/>
              </a:ext>
            </a:extLst>
          </p:cNvPr>
          <p:cNvCxnSpPr/>
          <p:nvPr/>
        </p:nvCxnSpPr>
        <p:spPr>
          <a:xfrm flipH="1">
            <a:off x="7051484" y="3593644"/>
            <a:ext cx="2194" cy="39531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2" name="Rectangle 16">
            <a:extLst>
              <a:ext uri="{FF2B5EF4-FFF2-40B4-BE49-F238E27FC236}">
                <a16:creationId xmlns:a16="http://schemas.microsoft.com/office/drawing/2014/main" id="{2C5F17CD-D5E7-4052-94A7-38BFA8A252C2}"/>
              </a:ext>
            </a:extLst>
          </p:cNvPr>
          <p:cNvSpPr/>
          <p:nvPr/>
        </p:nvSpPr>
        <p:spPr>
          <a:xfrm>
            <a:off x="7135135" y="3616126"/>
            <a:ext cx="1088341"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FF0000"/>
                </a:solidFill>
              </a:rPr>
              <a:t>Cost guarantees</a:t>
            </a:r>
          </a:p>
        </p:txBody>
      </p:sp>
      <p:cxnSp>
        <p:nvCxnSpPr>
          <p:cNvPr id="63" name="Rechte verbindingslijn met pijl 73">
            <a:extLst>
              <a:ext uri="{FF2B5EF4-FFF2-40B4-BE49-F238E27FC236}">
                <a16:creationId xmlns:a16="http://schemas.microsoft.com/office/drawing/2014/main" id="{7FD1062E-016C-4D5C-8A64-A71D4FBAA738}"/>
              </a:ext>
            </a:extLst>
          </p:cNvPr>
          <p:cNvCxnSpPr/>
          <p:nvPr/>
        </p:nvCxnSpPr>
        <p:spPr>
          <a:xfrm flipH="1" flipV="1">
            <a:off x="6749475" y="3705336"/>
            <a:ext cx="866" cy="1282317"/>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4" name="Rectangle 16">
            <a:extLst>
              <a:ext uri="{FF2B5EF4-FFF2-40B4-BE49-F238E27FC236}">
                <a16:creationId xmlns:a16="http://schemas.microsoft.com/office/drawing/2014/main" id="{C48FDB7E-782A-4138-8DA4-8034811FB7B5}"/>
              </a:ext>
            </a:extLst>
          </p:cNvPr>
          <p:cNvSpPr/>
          <p:nvPr/>
        </p:nvSpPr>
        <p:spPr>
          <a:xfrm>
            <a:off x="6517266" y="3369929"/>
            <a:ext cx="136440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Final BC</a:t>
            </a:r>
          </a:p>
        </p:txBody>
      </p:sp>
      <p:sp>
        <p:nvSpPr>
          <p:cNvPr id="65" name="Rectangle 16">
            <a:extLst>
              <a:ext uri="{FF2B5EF4-FFF2-40B4-BE49-F238E27FC236}">
                <a16:creationId xmlns:a16="http://schemas.microsoft.com/office/drawing/2014/main" id="{74E50DB7-7B16-43D4-B7EB-512226AFA743}"/>
              </a:ext>
            </a:extLst>
          </p:cNvPr>
          <p:cNvSpPr/>
          <p:nvPr/>
        </p:nvSpPr>
        <p:spPr>
          <a:xfrm>
            <a:off x="5194702" y="3369929"/>
            <a:ext cx="1055742"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Preliminary BC</a:t>
            </a:r>
          </a:p>
        </p:txBody>
      </p:sp>
      <p:cxnSp>
        <p:nvCxnSpPr>
          <p:cNvPr id="66" name="Rechte verbindingslijn met pijl 76">
            <a:extLst>
              <a:ext uri="{FF2B5EF4-FFF2-40B4-BE49-F238E27FC236}">
                <a16:creationId xmlns:a16="http://schemas.microsoft.com/office/drawing/2014/main" id="{46EF7DAB-4D8B-430C-85C3-0D5BB7AE865F}"/>
              </a:ext>
            </a:extLst>
          </p:cNvPr>
          <p:cNvCxnSpPr/>
          <p:nvPr/>
        </p:nvCxnSpPr>
        <p:spPr>
          <a:xfrm flipV="1">
            <a:off x="5857420" y="3685781"/>
            <a:ext cx="6432" cy="134480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7" name="Rechte verbindingslijn met pijl 77">
            <a:extLst>
              <a:ext uri="{FF2B5EF4-FFF2-40B4-BE49-F238E27FC236}">
                <a16:creationId xmlns:a16="http://schemas.microsoft.com/office/drawing/2014/main" id="{0B5E36A1-3E5C-4EB9-98B6-C71E10F88EBF}"/>
              </a:ext>
            </a:extLst>
          </p:cNvPr>
          <p:cNvCxnSpPr/>
          <p:nvPr/>
        </p:nvCxnSpPr>
        <p:spPr>
          <a:xfrm flipH="1" flipV="1">
            <a:off x="5709640" y="3674751"/>
            <a:ext cx="5186" cy="2317863"/>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68" name="Rechte verbindingslijn met pijl 79">
            <a:extLst>
              <a:ext uri="{FF2B5EF4-FFF2-40B4-BE49-F238E27FC236}">
                <a16:creationId xmlns:a16="http://schemas.microsoft.com/office/drawing/2014/main" id="{04C4BDCE-01FC-4C87-A15D-1166B47C31AB}"/>
              </a:ext>
            </a:extLst>
          </p:cNvPr>
          <p:cNvCxnSpPr/>
          <p:nvPr/>
        </p:nvCxnSpPr>
        <p:spPr>
          <a:xfrm flipH="1" flipV="1">
            <a:off x="5997901" y="3682425"/>
            <a:ext cx="2861" cy="79087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69" name="Rectangle 16">
            <a:extLst>
              <a:ext uri="{FF2B5EF4-FFF2-40B4-BE49-F238E27FC236}">
                <a16:creationId xmlns:a16="http://schemas.microsoft.com/office/drawing/2014/main" id="{F5CAC9A6-F1D0-4FF3-871B-B8DE9C088FD9}"/>
              </a:ext>
            </a:extLst>
          </p:cNvPr>
          <p:cNvSpPr/>
          <p:nvPr/>
        </p:nvSpPr>
        <p:spPr>
          <a:xfrm>
            <a:off x="4198282" y="3903070"/>
            <a:ext cx="1426475"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Customer interest</a:t>
            </a:r>
          </a:p>
        </p:txBody>
      </p:sp>
      <p:sp>
        <p:nvSpPr>
          <p:cNvPr id="70" name="Rectangle 16">
            <a:extLst>
              <a:ext uri="{FF2B5EF4-FFF2-40B4-BE49-F238E27FC236}">
                <a16:creationId xmlns:a16="http://schemas.microsoft.com/office/drawing/2014/main" id="{DB0922E2-6E1D-454D-903B-EEDFBB3953A9}"/>
              </a:ext>
            </a:extLst>
          </p:cNvPr>
          <p:cNvSpPr/>
          <p:nvPr/>
        </p:nvSpPr>
        <p:spPr>
          <a:xfrm>
            <a:off x="4053727" y="4409173"/>
            <a:ext cx="1081059"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A/C Concept</a:t>
            </a:r>
          </a:p>
        </p:txBody>
      </p:sp>
      <p:sp>
        <p:nvSpPr>
          <p:cNvPr id="71" name="Rectangle 16">
            <a:extLst>
              <a:ext uri="{FF2B5EF4-FFF2-40B4-BE49-F238E27FC236}">
                <a16:creationId xmlns:a16="http://schemas.microsoft.com/office/drawing/2014/main" id="{9CCD03B2-6B43-4A1B-8248-C970AEA3D138}"/>
              </a:ext>
            </a:extLst>
          </p:cNvPr>
          <p:cNvSpPr/>
          <p:nvPr/>
        </p:nvSpPr>
        <p:spPr>
          <a:xfrm>
            <a:off x="4952735" y="4810969"/>
            <a:ext cx="1444745"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Technology</a:t>
            </a:r>
          </a:p>
          <a:p>
            <a:r>
              <a:rPr lang="en-US" sz="1200" dirty="0">
                <a:solidFill>
                  <a:srgbClr val="002060"/>
                </a:solidFill>
              </a:rPr>
              <a:t>validation</a:t>
            </a:r>
          </a:p>
        </p:txBody>
      </p:sp>
      <p:sp>
        <p:nvSpPr>
          <p:cNvPr id="72" name="Rectangle 16">
            <a:extLst>
              <a:ext uri="{FF2B5EF4-FFF2-40B4-BE49-F238E27FC236}">
                <a16:creationId xmlns:a16="http://schemas.microsoft.com/office/drawing/2014/main" id="{494EDA87-5160-4082-8FE1-A73D7D11BF59}"/>
              </a:ext>
            </a:extLst>
          </p:cNvPr>
          <p:cNvSpPr/>
          <p:nvPr/>
        </p:nvSpPr>
        <p:spPr>
          <a:xfrm>
            <a:off x="9118264" y="4418267"/>
            <a:ext cx="128860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Test &amp; Certification</a:t>
            </a:r>
          </a:p>
        </p:txBody>
      </p:sp>
      <p:sp>
        <p:nvSpPr>
          <p:cNvPr id="73" name="Rectangle 16">
            <a:extLst>
              <a:ext uri="{FF2B5EF4-FFF2-40B4-BE49-F238E27FC236}">
                <a16:creationId xmlns:a16="http://schemas.microsoft.com/office/drawing/2014/main" id="{82FF33C9-092B-481C-AE3B-FF7ED04638E6}"/>
              </a:ext>
            </a:extLst>
          </p:cNvPr>
          <p:cNvSpPr/>
          <p:nvPr/>
        </p:nvSpPr>
        <p:spPr>
          <a:xfrm>
            <a:off x="5967486" y="4418267"/>
            <a:ext cx="128860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err="1">
                <a:solidFill>
                  <a:srgbClr val="002060"/>
                </a:solidFill>
              </a:rPr>
              <a:t>Certif</a:t>
            </a:r>
            <a:endParaRPr lang="en-US" sz="1200" dirty="0">
              <a:solidFill>
                <a:srgbClr val="002060"/>
              </a:solidFill>
            </a:endParaRPr>
          </a:p>
          <a:p>
            <a:r>
              <a:rPr lang="en-US" sz="1200" dirty="0">
                <a:solidFill>
                  <a:srgbClr val="002060"/>
                </a:solidFill>
              </a:rPr>
              <a:t>Base</a:t>
            </a:r>
          </a:p>
        </p:txBody>
      </p:sp>
      <p:cxnSp>
        <p:nvCxnSpPr>
          <p:cNvPr id="74" name="Rechte verbindingslijn met pijl 88">
            <a:extLst>
              <a:ext uri="{FF2B5EF4-FFF2-40B4-BE49-F238E27FC236}">
                <a16:creationId xmlns:a16="http://schemas.microsoft.com/office/drawing/2014/main" id="{FB59CB7A-FC5B-4CA8-8B96-31E04D3A142D}"/>
              </a:ext>
            </a:extLst>
          </p:cNvPr>
          <p:cNvCxnSpPr/>
          <p:nvPr/>
        </p:nvCxnSpPr>
        <p:spPr>
          <a:xfrm flipH="1">
            <a:off x="4794292" y="4090215"/>
            <a:ext cx="2194" cy="39531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16">
            <a:extLst>
              <a:ext uri="{FF2B5EF4-FFF2-40B4-BE49-F238E27FC236}">
                <a16:creationId xmlns:a16="http://schemas.microsoft.com/office/drawing/2014/main" id="{AD192357-C159-4D1B-BCE1-426A7CCB1CCB}"/>
              </a:ext>
            </a:extLst>
          </p:cNvPr>
          <p:cNvSpPr/>
          <p:nvPr/>
        </p:nvSpPr>
        <p:spPr>
          <a:xfrm>
            <a:off x="4900120" y="4129832"/>
            <a:ext cx="1504045"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FF0000"/>
                </a:solidFill>
              </a:rPr>
              <a:t>Market </a:t>
            </a:r>
          </a:p>
          <a:p>
            <a:r>
              <a:rPr lang="en-US" sz="1200" dirty="0">
                <a:solidFill>
                  <a:srgbClr val="FF0000"/>
                </a:solidFill>
              </a:rPr>
              <a:t>Requirements</a:t>
            </a:r>
          </a:p>
        </p:txBody>
      </p:sp>
      <p:cxnSp>
        <p:nvCxnSpPr>
          <p:cNvPr id="76" name="Rechte verbindingslijn met pijl 90">
            <a:extLst>
              <a:ext uri="{FF2B5EF4-FFF2-40B4-BE49-F238E27FC236}">
                <a16:creationId xmlns:a16="http://schemas.microsoft.com/office/drawing/2014/main" id="{3796A4FB-89B1-4AF7-A02F-78BD76EBFD31}"/>
              </a:ext>
            </a:extLst>
          </p:cNvPr>
          <p:cNvCxnSpPr/>
          <p:nvPr/>
        </p:nvCxnSpPr>
        <p:spPr>
          <a:xfrm flipV="1">
            <a:off x="5276624" y="4717721"/>
            <a:ext cx="1336" cy="1291220"/>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cxnSp>
        <p:nvCxnSpPr>
          <p:cNvPr id="77" name="Rechte verbindingslijn met pijl 92">
            <a:extLst>
              <a:ext uri="{FF2B5EF4-FFF2-40B4-BE49-F238E27FC236}">
                <a16:creationId xmlns:a16="http://schemas.microsoft.com/office/drawing/2014/main" id="{40C0242F-A804-4E47-B275-7FC80D07A2E2}"/>
              </a:ext>
            </a:extLst>
          </p:cNvPr>
          <p:cNvCxnSpPr/>
          <p:nvPr/>
        </p:nvCxnSpPr>
        <p:spPr>
          <a:xfrm flipH="1" flipV="1">
            <a:off x="5433075" y="4713419"/>
            <a:ext cx="8203" cy="29816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78" name="Rectangle 16">
            <a:extLst>
              <a:ext uri="{FF2B5EF4-FFF2-40B4-BE49-F238E27FC236}">
                <a16:creationId xmlns:a16="http://schemas.microsoft.com/office/drawing/2014/main" id="{8693C423-387F-40C2-A03B-872737AFB147}"/>
              </a:ext>
            </a:extLst>
          </p:cNvPr>
          <p:cNvSpPr/>
          <p:nvPr/>
        </p:nvSpPr>
        <p:spPr>
          <a:xfrm>
            <a:off x="3332290" y="4545489"/>
            <a:ext cx="2077351"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Technology development</a:t>
            </a:r>
          </a:p>
        </p:txBody>
      </p:sp>
      <p:sp>
        <p:nvSpPr>
          <p:cNvPr id="79" name="Rectangle 16">
            <a:extLst>
              <a:ext uri="{FF2B5EF4-FFF2-40B4-BE49-F238E27FC236}">
                <a16:creationId xmlns:a16="http://schemas.microsoft.com/office/drawing/2014/main" id="{97ED78A6-05FC-4127-9669-208A3E27FF6C}"/>
              </a:ext>
            </a:extLst>
          </p:cNvPr>
          <p:cNvSpPr/>
          <p:nvPr/>
        </p:nvSpPr>
        <p:spPr>
          <a:xfrm>
            <a:off x="6001971" y="3025359"/>
            <a:ext cx="65477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solidFill>
                  <a:srgbClr val="FF0000"/>
                </a:solidFill>
              </a:rPr>
              <a:t>Program</a:t>
            </a:r>
          </a:p>
          <a:p>
            <a:pPr algn="ctr"/>
            <a:r>
              <a:rPr lang="en-US" sz="1200" dirty="0">
                <a:solidFill>
                  <a:srgbClr val="FF0000"/>
                </a:solidFill>
              </a:rPr>
              <a:t>launch</a:t>
            </a:r>
          </a:p>
        </p:txBody>
      </p:sp>
      <p:sp>
        <p:nvSpPr>
          <p:cNvPr id="80" name="Rectangle 16">
            <a:extLst>
              <a:ext uri="{FF2B5EF4-FFF2-40B4-BE49-F238E27FC236}">
                <a16:creationId xmlns:a16="http://schemas.microsoft.com/office/drawing/2014/main" id="{7C9A3409-E6E6-43E3-A985-DDDD3C6B411F}"/>
              </a:ext>
            </a:extLst>
          </p:cNvPr>
          <p:cNvSpPr/>
          <p:nvPr/>
        </p:nvSpPr>
        <p:spPr>
          <a:xfrm>
            <a:off x="5263850" y="4437855"/>
            <a:ext cx="128860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A/C level</a:t>
            </a:r>
          </a:p>
        </p:txBody>
      </p:sp>
      <p:sp>
        <p:nvSpPr>
          <p:cNvPr id="81" name="Rectangle 16">
            <a:extLst>
              <a:ext uri="{FF2B5EF4-FFF2-40B4-BE49-F238E27FC236}">
                <a16:creationId xmlns:a16="http://schemas.microsoft.com/office/drawing/2014/main" id="{28BCEB5B-9554-4FD8-A7DE-E8187E95AF1A}"/>
              </a:ext>
            </a:extLst>
          </p:cNvPr>
          <p:cNvSpPr/>
          <p:nvPr/>
        </p:nvSpPr>
        <p:spPr>
          <a:xfrm>
            <a:off x="7209486" y="2978545"/>
            <a:ext cx="1318958"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solidFill>
                  <a:srgbClr val="FF0000"/>
                </a:solidFill>
              </a:rPr>
              <a:t>Program plans/contracts</a:t>
            </a:r>
          </a:p>
          <a:p>
            <a:pPr algn="ctr"/>
            <a:r>
              <a:rPr lang="en-US" sz="1200" dirty="0">
                <a:solidFill>
                  <a:srgbClr val="FF0000"/>
                </a:solidFill>
              </a:rPr>
              <a:t>established</a:t>
            </a:r>
          </a:p>
        </p:txBody>
      </p:sp>
      <p:sp>
        <p:nvSpPr>
          <p:cNvPr id="82" name="Rectangle 16">
            <a:extLst>
              <a:ext uri="{FF2B5EF4-FFF2-40B4-BE49-F238E27FC236}">
                <a16:creationId xmlns:a16="http://schemas.microsoft.com/office/drawing/2014/main" id="{116AC1F8-2686-4AB6-97A3-AC1CDF1C2608}"/>
              </a:ext>
            </a:extLst>
          </p:cNvPr>
          <p:cNvSpPr/>
          <p:nvPr/>
        </p:nvSpPr>
        <p:spPr>
          <a:xfrm>
            <a:off x="4410150" y="3025359"/>
            <a:ext cx="654770"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solidFill>
                  <a:srgbClr val="FF0000"/>
                </a:solidFill>
              </a:rPr>
              <a:t>Program</a:t>
            </a:r>
          </a:p>
          <a:p>
            <a:pPr algn="ctr"/>
            <a:r>
              <a:rPr lang="en-US" sz="1200" dirty="0">
                <a:solidFill>
                  <a:srgbClr val="FF0000"/>
                </a:solidFill>
              </a:rPr>
              <a:t>proceed</a:t>
            </a:r>
          </a:p>
        </p:txBody>
      </p:sp>
      <p:cxnSp>
        <p:nvCxnSpPr>
          <p:cNvPr id="83" name="Rechte verbindingslijn met pijl 102">
            <a:extLst>
              <a:ext uri="{FF2B5EF4-FFF2-40B4-BE49-F238E27FC236}">
                <a16:creationId xmlns:a16="http://schemas.microsoft.com/office/drawing/2014/main" id="{7D1D9010-6C6E-47FA-A8E8-3FE7A6A211E2}"/>
              </a:ext>
            </a:extLst>
          </p:cNvPr>
          <p:cNvCxnSpPr/>
          <p:nvPr/>
        </p:nvCxnSpPr>
        <p:spPr>
          <a:xfrm>
            <a:off x="6163926" y="4746395"/>
            <a:ext cx="10994" cy="127011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4" name="Rectangle 16">
            <a:extLst>
              <a:ext uri="{FF2B5EF4-FFF2-40B4-BE49-F238E27FC236}">
                <a16:creationId xmlns:a16="http://schemas.microsoft.com/office/drawing/2014/main" id="{0C18D62C-CB37-4C84-8EED-5B593DA83ADE}"/>
              </a:ext>
            </a:extLst>
          </p:cNvPr>
          <p:cNvSpPr/>
          <p:nvPr/>
        </p:nvSpPr>
        <p:spPr>
          <a:xfrm>
            <a:off x="5305476" y="5502285"/>
            <a:ext cx="969248"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en-US" sz="1200" dirty="0">
                <a:solidFill>
                  <a:srgbClr val="FF0000"/>
                </a:solidFill>
              </a:rPr>
              <a:t>Contract specs</a:t>
            </a:r>
          </a:p>
        </p:txBody>
      </p:sp>
      <p:sp>
        <p:nvSpPr>
          <p:cNvPr id="85" name="Rectangle 16">
            <a:extLst>
              <a:ext uri="{FF2B5EF4-FFF2-40B4-BE49-F238E27FC236}">
                <a16:creationId xmlns:a16="http://schemas.microsoft.com/office/drawing/2014/main" id="{974C78CA-CA9A-46E9-9CEA-374B88D73294}"/>
              </a:ext>
            </a:extLst>
          </p:cNvPr>
          <p:cNvSpPr/>
          <p:nvPr/>
        </p:nvSpPr>
        <p:spPr>
          <a:xfrm>
            <a:off x="7235804" y="6009919"/>
            <a:ext cx="897938" cy="23840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RFP’s</a:t>
            </a:r>
          </a:p>
        </p:txBody>
      </p:sp>
      <p:sp>
        <p:nvSpPr>
          <p:cNvPr id="86" name="Rectangle 16">
            <a:extLst>
              <a:ext uri="{FF2B5EF4-FFF2-40B4-BE49-F238E27FC236}">
                <a16:creationId xmlns:a16="http://schemas.microsoft.com/office/drawing/2014/main" id="{0861CB7C-DB4D-4492-BCF6-B0E904344864}"/>
              </a:ext>
            </a:extLst>
          </p:cNvPr>
          <p:cNvSpPr/>
          <p:nvPr/>
        </p:nvSpPr>
        <p:spPr>
          <a:xfrm>
            <a:off x="5732456" y="4925433"/>
            <a:ext cx="1444745"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Production plan</a:t>
            </a:r>
          </a:p>
        </p:txBody>
      </p:sp>
      <p:cxnSp>
        <p:nvCxnSpPr>
          <p:cNvPr id="87" name="Rechte verbindingslijn met pijl 108">
            <a:extLst>
              <a:ext uri="{FF2B5EF4-FFF2-40B4-BE49-F238E27FC236}">
                <a16:creationId xmlns:a16="http://schemas.microsoft.com/office/drawing/2014/main" id="{BF8DBB8C-3AC6-4506-AE40-1D5DBDFEE574}"/>
              </a:ext>
            </a:extLst>
          </p:cNvPr>
          <p:cNvCxnSpPr/>
          <p:nvPr/>
        </p:nvCxnSpPr>
        <p:spPr>
          <a:xfrm>
            <a:off x="8643093" y="4727629"/>
            <a:ext cx="13616" cy="827824"/>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16">
            <a:extLst>
              <a:ext uri="{FF2B5EF4-FFF2-40B4-BE49-F238E27FC236}">
                <a16:creationId xmlns:a16="http://schemas.microsoft.com/office/drawing/2014/main" id="{8BBEBDC2-C7CB-4408-AA90-7845083737C0}"/>
              </a:ext>
            </a:extLst>
          </p:cNvPr>
          <p:cNvSpPr/>
          <p:nvPr/>
        </p:nvSpPr>
        <p:spPr>
          <a:xfrm>
            <a:off x="8705601" y="5208266"/>
            <a:ext cx="1327556"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en-US" sz="1200" dirty="0">
                <a:solidFill>
                  <a:srgbClr val="FF0000"/>
                </a:solidFill>
              </a:rPr>
              <a:t>Maintainability data</a:t>
            </a:r>
          </a:p>
        </p:txBody>
      </p:sp>
      <p:cxnSp>
        <p:nvCxnSpPr>
          <p:cNvPr id="89" name="Rechte verbindingslijn met pijl 112">
            <a:extLst>
              <a:ext uri="{FF2B5EF4-FFF2-40B4-BE49-F238E27FC236}">
                <a16:creationId xmlns:a16="http://schemas.microsoft.com/office/drawing/2014/main" id="{62448AA2-6051-410E-90A5-0C0FEFE08288}"/>
              </a:ext>
            </a:extLst>
          </p:cNvPr>
          <p:cNvCxnSpPr/>
          <p:nvPr/>
        </p:nvCxnSpPr>
        <p:spPr>
          <a:xfrm flipV="1">
            <a:off x="5021270" y="4735065"/>
            <a:ext cx="11899" cy="812109"/>
          </a:xfrm>
          <a:prstGeom prst="straightConnector1">
            <a:avLst/>
          </a:prstGeom>
          <a:ln w="28575">
            <a:tailEnd type="triangle" w="lg" len="lg"/>
          </a:ln>
        </p:spPr>
        <p:style>
          <a:lnRef idx="1">
            <a:schemeClr val="accent1"/>
          </a:lnRef>
          <a:fillRef idx="0">
            <a:schemeClr val="accent1"/>
          </a:fillRef>
          <a:effectRef idx="0">
            <a:schemeClr val="accent1"/>
          </a:effectRef>
          <a:fontRef idx="minor">
            <a:schemeClr val="tx1"/>
          </a:fontRef>
        </p:style>
      </p:cxnSp>
      <p:sp>
        <p:nvSpPr>
          <p:cNvPr id="90" name="Rectangle 16">
            <a:extLst>
              <a:ext uri="{FF2B5EF4-FFF2-40B4-BE49-F238E27FC236}">
                <a16:creationId xmlns:a16="http://schemas.microsoft.com/office/drawing/2014/main" id="{CA946F30-DED1-4B6C-806E-764C031F7E90}"/>
              </a:ext>
            </a:extLst>
          </p:cNvPr>
          <p:cNvSpPr/>
          <p:nvPr/>
        </p:nvSpPr>
        <p:spPr>
          <a:xfrm>
            <a:off x="3678709" y="5215238"/>
            <a:ext cx="1327556"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r"/>
            <a:r>
              <a:rPr lang="en-US" sz="1200" dirty="0">
                <a:solidFill>
                  <a:srgbClr val="FF0000"/>
                </a:solidFill>
              </a:rPr>
              <a:t>Production &amp; Support requirements</a:t>
            </a:r>
          </a:p>
        </p:txBody>
      </p:sp>
      <p:sp>
        <p:nvSpPr>
          <p:cNvPr id="91" name="Rectangle 16">
            <a:extLst>
              <a:ext uri="{FF2B5EF4-FFF2-40B4-BE49-F238E27FC236}">
                <a16:creationId xmlns:a16="http://schemas.microsoft.com/office/drawing/2014/main" id="{D35EC76C-DFEE-48ED-A06D-86ECFA3788F3}"/>
              </a:ext>
            </a:extLst>
          </p:cNvPr>
          <p:cNvSpPr/>
          <p:nvPr/>
        </p:nvSpPr>
        <p:spPr>
          <a:xfrm>
            <a:off x="3323572" y="4884096"/>
            <a:ext cx="1400893"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Production  Concept</a:t>
            </a:r>
          </a:p>
        </p:txBody>
      </p:sp>
      <p:sp>
        <p:nvSpPr>
          <p:cNvPr id="92" name="Rectangle 16">
            <a:extLst>
              <a:ext uri="{FF2B5EF4-FFF2-40B4-BE49-F238E27FC236}">
                <a16:creationId xmlns:a16="http://schemas.microsoft.com/office/drawing/2014/main" id="{240B1489-8A1E-45A1-BD27-EC4CBB5CF665}"/>
              </a:ext>
            </a:extLst>
          </p:cNvPr>
          <p:cNvSpPr/>
          <p:nvPr/>
        </p:nvSpPr>
        <p:spPr>
          <a:xfrm>
            <a:off x="3522157" y="5497427"/>
            <a:ext cx="1400893"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Support Concept</a:t>
            </a:r>
          </a:p>
        </p:txBody>
      </p:sp>
      <p:sp>
        <p:nvSpPr>
          <p:cNvPr id="93" name="Rectangle 16">
            <a:extLst>
              <a:ext uri="{FF2B5EF4-FFF2-40B4-BE49-F238E27FC236}">
                <a16:creationId xmlns:a16="http://schemas.microsoft.com/office/drawing/2014/main" id="{C5C5B2C7-7989-44D2-B66F-8376A2EA02AA}"/>
              </a:ext>
            </a:extLst>
          </p:cNvPr>
          <p:cNvSpPr/>
          <p:nvPr/>
        </p:nvSpPr>
        <p:spPr>
          <a:xfrm>
            <a:off x="3616608" y="5964843"/>
            <a:ext cx="1400893"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Acquisition</a:t>
            </a:r>
          </a:p>
          <a:p>
            <a:r>
              <a:rPr lang="en-US" sz="1200" dirty="0">
                <a:solidFill>
                  <a:srgbClr val="002060"/>
                </a:solidFill>
              </a:rPr>
              <a:t>Concept</a:t>
            </a:r>
          </a:p>
        </p:txBody>
      </p:sp>
      <p:sp>
        <p:nvSpPr>
          <p:cNvPr id="94" name="Rectangle 16">
            <a:extLst>
              <a:ext uri="{FF2B5EF4-FFF2-40B4-BE49-F238E27FC236}">
                <a16:creationId xmlns:a16="http://schemas.microsoft.com/office/drawing/2014/main" id="{29160517-8AE1-474E-9DB9-82745A4DC19E}"/>
              </a:ext>
            </a:extLst>
          </p:cNvPr>
          <p:cNvSpPr/>
          <p:nvPr/>
        </p:nvSpPr>
        <p:spPr>
          <a:xfrm>
            <a:off x="3435354" y="3907867"/>
            <a:ext cx="1400893"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en-US" sz="1200" dirty="0">
                <a:solidFill>
                  <a:srgbClr val="002060"/>
                </a:solidFill>
              </a:rPr>
              <a:t>Operational</a:t>
            </a:r>
          </a:p>
          <a:p>
            <a:r>
              <a:rPr lang="en-US" sz="1200" dirty="0">
                <a:solidFill>
                  <a:srgbClr val="002060"/>
                </a:solidFill>
              </a:rPr>
              <a:t>Concept</a:t>
            </a:r>
          </a:p>
        </p:txBody>
      </p:sp>
      <p:sp>
        <p:nvSpPr>
          <p:cNvPr id="95" name="Rectangle 94">
            <a:extLst>
              <a:ext uri="{FF2B5EF4-FFF2-40B4-BE49-F238E27FC236}">
                <a16:creationId xmlns:a16="http://schemas.microsoft.com/office/drawing/2014/main" id="{726B0FC3-2D20-4D3B-A201-267ABF7A4F24}"/>
              </a:ext>
            </a:extLst>
          </p:cNvPr>
          <p:cNvSpPr/>
          <p:nvPr/>
        </p:nvSpPr>
        <p:spPr>
          <a:xfrm>
            <a:off x="9480645" y="5005425"/>
            <a:ext cx="2377640" cy="3218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Series Production</a:t>
            </a:r>
          </a:p>
        </p:txBody>
      </p:sp>
      <p:sp>
        <p:nvSpPr>
          <p:cNvPr id="96" name="Rectangle 95">
            <a:extLst>
              <a:ext uri="{FF2B5EF4-FFF2-40B4-BE49-F238E27FC236}">
                <a16:creationId xmlns:a16="http://schemas.microsoft.com/office/drawing/2014/main" id="{84AD7F15-1559-4BEB-81CE-8A2AC37CD4A3}"/>
              </a:ext>
            </a:extLst>
          </p:cNvPr>
          <p:cNvSpPr/>
          <p:nvPr/>
        </p:nvSpPr>
        <p:spPr>
          <a:xfrm>
            <a:off x="10414085" y="5555757"/>
            <a:ext cx="1465931" cy="27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002060"/>
                </a:solidFill>
              </a:rPr>
              <a:t>OPS Support</a:t>
            </a:r>
          </a:p>
        </p:txBody>
      </p:sp>
      <p:sp>
        <p:nvSpPr>
          <p:cNvPr id="2" name="Rectangle 16">
            <a:extLst>
              <a:ext uri="{FF2B5EF4-FFF2-40B4-BE49-F238E27FC236}">
                <a16:creationId xmlns:a16="http://schemas.microsoft.com/office/drawing/2014/main" id="{33B9E1F6-FFB0-F765-DDA3-C40D9082CDD7}"/>
              </a:ext>
            </a:extLst>
          </p:cNvPr>
          <p:cNvSpPr/>
          <p:nvPr/>
        </p:nvSpPr>
        <p:spPr>
          <a:xfrm>
            <a:off x="9454151" y="3021455"/>
            <a:ext cx="952713"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solidFill>
                  <a:srgbClr val="FF0000"/>
                </a:solidFill>
              </a:rPr>
              <a:t>Airworthiness Certification</a:t>
            </a:r>
          </a:p>
        </p:txBody>
      </p:sp>
      <p:sp>
        <p:nvSpPr>
          <p:cNvPr id="97" name="Rectangle 16">
            <a:extLst>
              <a:ext uri="{FF2B5EF4-FFF2-40B4-BE49-F238E27FC236}">
                <a16:creationId xmlns:a16="http://schemas.microsoft.com/office/drawing/2014/main" id="{B452E223-61C5-12AD-183F-3673B3DB53E6}"/>
              </a:ext>
            </a:extLst>
          </p:cNvPr>
          <p:cNvSpPr/>
          <p:nvPr/>
        </p:nvSpPr>
        <p:spPr>
          <a:xfrm>
            <a:off x="10422881" y="3029852"/>
            <a:ext cx="952713"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dirty="0">
                <a:solidFill>
                  <a:srgbClr val="FF0000"/>
                </a:solidFill>
              </a:rPr>
              <a:t>Entry into Service</a:t>
            </a:r>
          </a:p>
        </p:txBody>
      </p:sp>
    </p:spTree>
    <p:extLst>
      <p:ext uri="{BB962C8B-B14F-4D97-AF65-F5344CB8AC3E}">
        <p14:creationId xmlns:p14="http://schemas.microsoft.com/office/powerpoint/2010/main" val="140391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FD90E-205A-100E-CA74-1A5C0BA376F2}"/>
              </a:ext>
            </a:extLst>
          </p:cNvPr>
          <p:cNvSpPr>
            <a:spLocks noGrp="1"/>
          </p:cNvSpPr>
          <p:nvPr>
            <p:ph type="title"/>
          </p:nvPr>
        </p:nvSpPr>
        <p:spPr/>
        <p:txBody>
          <a:bodyPr>
            <a:normAutofit fontScale="90000"/>
          </a:bodyPr>
          <a:lstStyle/>
          <a:p>
            <a:r>
              <a:rPr lang="nl-NL" dirty="0"/>
              <a:t>Aircraft </a:t>
            </a:r>
            <a:r>
              <a:rPr lang="nl-NL" dirty="0" err="1"/>
              <a:t>production</a:t>
            </a:r>
            <a:r>
              <a:rPr lang="nl-NL" dirty="0"/>
              <a:t>: </a:t>
            </a:r>
            <a:r>
              <a:rPr lang="nl-NL" dirty="0" err="1"/>
              <a:t>Final</a:t>
            </a:r>
            <a:r>
              <a:rPr lang="nl-NL" dirty="0"/>
              <a:t> Assembly Line </a:t>
            </a:r>
            <a:r>
              <a:rPr lang="nl-NL" dirty="0" err="1"/>
              <a:t>with</a:t>
            </a:r>
            <a:r>
              <a:rPr lang="nl-NL" dirty="0"/>
              <a:t> </a:t>
            </a:r>
            <a:r>
              <a:rPr lang="nl-NL" dirty="0" err="1"/>
              <a:t>extensive</a:t>
            </a:r>
            <a:r>
              <a:rPr lang="nl-NL" dirty="0"/>
              <a:t> </a:t>
            </a:r>
            <a:r>
              <a:rPr lang="nl-NL" dirty="0" err="1"/>
              <a:t>supply</a:t>
            </a:r>
            <a:r>
              <a:rPr lang="nl-NL" dirty="0"/>
              <a:t> chain</a:t>
            </a:r>
          </a:p>
        </p:txBody>
      </p:sp>
      <p:sp>
        <p:nvSpPr>
          <p:cNvPr id="4" name="Slide Number Placeholder 3">
            <a:extLst>
              <a:ext uri="{FF2B5EF4-FFF2-40B4-BE49-F238E27FC236}">
                <a16:creationId xmlns:a16="http://schemas.microsoft.com/office/drawing/2014/main" id="{44358A91-D8D9-24B9-E95D-625C5A0097AC}"/>
              </a:ext>
            </a:extLst>
          </p:cNvPr>
          <p:cNvSpPr>
            <a:spLocks noGrp="1"/>
          </p:cNvSpPr>
          <p:nvPr>
            <p:ph type="sldNum" sz="quarter" idx="14"/>
          </p:nvPr>
        </p:nvSpPr>
        <p:spPr/>
        <p:txBody>
          <a:bodyPr/>
          <a:lstStyle/>
          <a:p>
            <a:fld id="{7006A2BC-8CA1-4915-8040-72D814823802}" type="slidenum">
              <a:rPr lang="nl-NL" smtClean="0"/>
              <a:t>12</a:t>
            </a:fld>
            <a:endParaRPr lang="nl-NL" dirty="0"/>
          </a:p>
        </p:txBody>
      </p:sp>
      <p:pic>
        <p:nvPicPr>
          <p:cNvPr id="5" name="Picture 4">
            <a:extLst>
              <a:ext uri="{FF2B5EF4-FFF2-40B4-BE49-F238E27FC236}">
                <a16:creationId xmlns:a16="http://schemas.microsoft.com/office/drawing/2014/main" id="{1AF7A7A1-306D-8EAC-578C-F3D8BD942074}"/>
              </a:ext>
            </a:extLst>
          </p:cNvPr>
          <p:cNvPicPr>
            <a:picLocks noChangeAspect="1"/>
          </p:cNvPicPr>
          <p:nvPr/>
        </p:nvPicPr>
        <p:blipFill>
          <a:blip r:embed="rId2"/>
          <a:stretch>
            <a:fillRect/>
          </a:stretch>
        </p:blipFill>
        <p:spPr>
          <a:xfrm>
            <a:off x="813435" y="1463340"/>
            <a:ext cx="10464165" cy="4997697"/>
          </a:xfrm>
          <a:prstGeom prst="rect">
            <a:avLst/>
          </a:prstGeom>
        </p:spPr>
      </p:pic>
      <p:sp>
        <p:nvSpPr>
          <p:cNvPr id="17" name="TextBox 16">
            <a:extLst>
              <a:ext uri="{FF2B5EF4-FFF2-40B4-BE49-F238E27FC236}">
                <a16:creationId xmlns:a16="http://schemas.microsoft.com/office/drawing/2014/main" id="{787467CB-E305-EE4D-E403-647EF4B4190F}"/>
              </a:ext>
            </a:extLst>
          </p:cNvPr>
          <p:cNvSpPr txBox="1"/>
          <p:nvPr/>
        </p:nvSpPr>
        <p:spPr>
          <a:xfrm>
            <a:off x="563676" y="1017188"/>
            <a:ext cx="2440020" cy="3416320"/>
          </a:xfrm>
          <a:prstGeom prst="rect">
            <a:avLst/>
          </a:prstGeom>
          <a:noFill/>
          <a:ln w="57150">
            <a:solidFill>
              <a:srgbClr val="00428C"/>
            </a:solidFill>
          </a:ln>
        </p:spPr>
        <p:txBody>
          <a:bodyPr wrap="square" rtlCol="0">
            <a:spAutoFit/>
          </a:bodyPr>
          <a:lstStyle/>
          <a:p>
            <a:pPr marL="171450" indent="-171450" algn="l">
              <a:buFontTx/>
              <a:buChar char="-"/>
            </a:pPr>
            <a:r>
              <a:rPr lang="en-US" sz="1200" b="1" dirty="0">
                <a:solidFill>
                  <a:srgbClr val="002060"/>
                </a:solidFill>
              </a:rPr>
              <a:t>Aircraft Integrator </a:t>
            </a:r>
            <a:br>
              <a:rPr lang="en-US" sz="1200" b="1" dirty="0">
                <a:solidFill>
                  <a:srgbClr val="002060"/>
                </a:solidFill>
              </a:rPr>
            </a:br>
            <a:r>
              <a:rPr lang="en-US" sz="1200" dirty="0">
                <a:solidFill>
                  <a:srgbClr val="002060"/>
                </a:solidFill>
              </a:rPr>
              <a:t>Has integration role for the design, certification and final assembly line</a:t>
            </a:r>
          </a:p>
          <a:p>
            <a:pPr marL="171450" indent="-171450" algn="l">
              <a:buFontTx/>
              <a:buChar char="-"/>
            </a:pPr>
            <a:r>
              <a:rPr lang="en-US" sz="1200" b="1" dirty="0">
                <a:solidFill>
                  <a:srgbClr val="002060"/>
                </a:solidFill>
              </a:rPr>
              <a:t>Tier 1 suppliers</a:t>
            </a:r>
            <a:br>
              <a:rPr lang="en-US" sz="1200" b="1" dirty="0">
                <a:solidFill>
                  <a:srgbClr val="002060"/>
                </a:solidFill>
              </a:rPr>
            </a:br>
            <a:r>
              <a:rPr lang="en-US" sz="1200" dirty="0">
                <a:solidFill>
                  <a:srgbClr val="002060"/>
                </a:solidFill>
              </a:rPr>
              <a:t>Major suppliers for Major Assemblies and systems, can be part of Integrator</a:t>
            </a:r>
          </a:p>
          <a:p>
            <a:pPr marL="171450" indent="-171450" algn="l">
              <a:buFontTx/>
              <a:buChar char="-"/>
            </a:pPr>
            <a:r>
              <a:rPr lang="en-US" sz="1200" b="1" dirty="0">
                <a:solidFill>
                  <a:srgbClr val="002060"/>
                </a:solidFill>
              </a:rPr>
              <a:t>Tier  2</a:t>
            </a:r>
            <a:br>
              <a:rPr lang="en-US" sz="1200" b="1" dirty="0">
                <a:solidFill>
                  <a:srgbClr val="002060"/>
                </a:solidFill>
              </a:rPr>
            </a:br>
            <a:r>
              <a:rPr lang="en-US" sz="1200" dirty="0">
                <a:solidFill>
                  <a:srgbClr val="002060"/>
                </a:solidFill>
              </a:rPr>
              <a:t>Smaller companies supplying parts and components</a:t>
            </a:r>
            <a:endParaRPr lang="en-US" sz="1200" b="1" dirty="0">
              <a:solidFill>
                <a:srgbClr val="002060"/>
              </a:solidFill>
            </a:endParaRPr>
          </a:p>
          <a:p>
            <a:pPr marL="171450" indent="-171450" algn="l">
              <a:buFontTx/>
              <a:buChar char="-"/>
            </a:pPr>
            <a:r>
              <a:rPr lang="en-US" sz="1200" b="1" dirty="0">
                <a:solidFill>
                  <a:srgbClr val="002060"/>
                </a:solidFill>
              </a:rPr>
              <a:t>Tier 3</a:t>
            </a:r>
            <a:br>
              <a:rPr lang="en-US" sz="1200" b="1" dirty="0">
                <a:solidFill>
                  <a:srgbClr val="002060"/>
                </a:solidFill>
              </a:rPr>
            </a:br>
            <a:r>
              <a:rPr lang="en-US" sz="1200" dirty="0">
                <a:solidFill>
                  <a:srgbClr val="002060"/>
                </a:solidFill>
              </a:rPr>
              <a:t>Material and standard part production</a:t>
            </a:r>
          </a:p>
          <a:p>
            <a:pPr marL="171450" indent="-171450" algn="l">
              <a:buFontTx/>
              <a:buChar char="-"/>
            </a:pPr>
            <a:r>
              <a:rPr lang="en-US" sz="1200" b="1" dirty="0">
                <a:solidFill>
                  <a:srgbClr val="002060"/>
                </a:solidFill>
              </a:rPr>
              <a:t>Machine and technology suppliers</a:t>
            </a:r>
            <a:br>
              <a:rPr lang="en-US" sz="1200" b="1" dirty="0">
                <a:solidFill>
                  <a:srgbClr val="002060"/>
                </a:solidFill>
              </a:rPr>
            </a:br>
            <a:r>
              <a:rPr lang="en-US" sz="1200" dirty="0">
                <a:solidFill>
                  <a:srgbClr val="002060"/>
                </a:solidFill>
              </a:rPr>
              <a:t>Provide necessary technology developments</a:t>
            </a:r>
            <a:endParaRPr lang="en-US" sz="1200" b="1" dirty="0">
              <a:solidFill>
                <a:srgbClr val="002060"/>
              </a:solidFill>
            </a:endParaRPr>
          </a:p>
        </p:txBody>
      </p:sp>
    </p:spTree>
    <p:extLst>
      <p:ext uri="{BB962C8B-B14F-4D97-AF65-F5344CB8AC3E}">
        <p14:creationId xmlns:p14="http://schemas.microsoft.com/office/powerpoint/2010/main" val="237927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1ECA9-F12D-6CF6-EFB4-B274AB5F08A4}"/>
              </a:ext>
            </a:extLst>
          </p:cNvPr>
          <p:cNvSpPr>
            <a:spLocks noGrp="1"/>
          </p:cNvSpPr>
          <p:nvPr>
            <p:ph type="title"/>
          </p:nvPr>
        </p:nvSpPr>
        <p:spPr/>
        <p:txBody>
          <a:bodyPr>
            <a:normAutofit fontScale="90000"/>
          </a:bodyPr>
          <a:lstStyle/>
          <a:p>
            <a:r>
              <a:rPr lang="nl-NL" dirty="0"/>
              <a:t>Aircraft </a:t>
            </a:r>
            <a:r>
              <a:rPr lang="nl-NL" dirty="0" err="1"/>
              <a:t>production</a:t>
            </a:r>
            <a:r>
              <a:rPr lang="nl-NL" dirty="0"/>
              <a:t>: High rate line production</a:t>
            </a:r>
          </a:p>
        </p:txBody>
      </p:sp>
      <p:sp>
        <p:nvSpPr>
          <p:cNvPr id="4" name="Slide Number Placeholder 3">
            <a:extLst>
              <a:ext uri="{FF2B5EF4-FFF2-40B4-BE49-F238E27FC236}">
                <a16:creationId xmlns:a16="http://schemas.microsoft.com/office/drawing/2014/main" id="{335083DA-68D4-87C7-45E0-25EFC15965D0}"/>
              </a:ext>
            </a:extLst>
          </p:cNvPr>
          <p:cNvSpPr>
            <a:spLocks noGrp="1"/>
          </p:cNvSpPr>
          <p:nvPr>
            <p:ph type="sldNum" sz="quarter" idx="14"/>
          </p:nvPr>
        </p:nvSpPr>
        <p:spPr/>
        <p:txBody>
          <a:bodyPr/>
          <a:lstStyle/>
          <a:p>
            <a:fld id="{7006A2BC-8CA1-4915-8040-72D814823802}" type="slidenum">
              <a:rPr lang="nl-NL" smtClean="0"/>
              <a:t>13</a:t>
            </a:fld>
            <a:endParaRPr lang="nl-NL" dirty="0"/>
          </a:p>
        </p:txBody>
      </p:sp>
      <p:sp>
        <p:nvSpPr>
          <p:cNvPr id="5" name="TextBox 4">
            <a:extLst>
              <a:ext uri="{FF2B5EF4-FFF2-40B4-BE49-F238E27FC236}">
                <a16:creationId xmlns:a16="http://schemas.microsoft.com/office/drawing/2014/main" id="{41D5497F-F7F4-2A36-E861-EF7F41FCD389}"/>
              </a:ext>
            </a:extLst>
          </p:cNvPr>
          <p:cNvSpPr txBox="1"/>
          <p:nvPr/>
        </p:nvSpPr>
        <p:spPr>
          <a:xfrm>
            <a:off x="661146" y="1274010"/>
            <a:ext cx="3420000" cy="3785652"/>
          </a:xfrm>
          <a:prstGeom prst="rect">
            <a:avLst/>
          </a:prstGeom>
          <a:noFill/>
          <a:ln w="57150">
            <a:solidFill>
              <a:srgbClr val="00428C"/>
            </a:solidFill>
          </a:ln>
        </p:spPr>
        <p:txBody>
          <a:bodyPr wrap="square" rtlCol="0">
            <a:spAutoFit/>
          </a:bodyPr>
          <a:lstStyle/>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algn="l"/>
            <a:r>
              <a:rPr lang="en-US" sz="1200" b="1" dirty="0">
                <a:solidFill>
                  <a:srgbClr val="002060"/>
                </a:solidFill>
              </a:rPr>
              <a:t>Boeing moving assembly line </a:t>
            </a:r>
          </a:p>
        </p:txBody>
      </p:sp>
      <p:sp>
        <p:nvSpPr>
          <p:cNvPr id="6" name="TextBox 5">
            <a:extLst>
              <a:ext uri="{FF2B5EF4-FFF2-40B4-BE49-F238E27FC236}">
                <a16:creationId xmlns:a16="http://schemas.microsoft.com/office/drawing/2014/main" id="{E3D2BAE7-B593-3EE4-1D00-5435BFE093ED}"/>
              </a:ext>
            </a:extLst>
          </p:cNvPr>
          <p:cNvSpPr txBox="1"/>
          <p:nvPr/>
        </p:nvSpPr>
        <p:spPr>
          <a:xfrm>
            <a:off x="4468859" y="1274010"/>
            <a:ext cx="3230595" cy="3416320"/>
          </a:xfrm>
          <a:prstGeom prst="rect">
            <a:avLst/>
          </a:prstGeom>
          <a:noFill/>
          <a:ln w="57150">
            <a:solidFill>
              <a:srgbClr val="00428C"/>
            </a:solidFill>
          </a:ln>
        </p:spPr>
        <p:txBody>
          <a:bodyPr wrap="square" rtlCol="0">
            <a:spAutoFit/>
          </a:bodyPr>
          <a:lstStyle/>
          <a:p>
            <a:pPr algn="l"/>
            <a:r>
              <a:rPr lang="en-US" sz="1200" b="1" dirty="0">
                <a:solidFill>
                  <a:srgbClr val="002060"/>
                </a:solidFill>
              </a:rPr>
              <a:t>Aircraft line production </a:t>
            </a:r>
          </a:p>
          <a:p>
            <a:pPr algn="l"/>
            <a:r>
              <a:rPr lang="en-US" sz="1200" b="1" dirty="0">
                <a:solidFill>
                  <a:srgbClr val="002060"/>
                </a:solidFill>
              </a:rPr>
              <a:t>Goals:</a:t>
            </a:r>
          </a:p>
          <a:p>
            <a:pPr marL="171450" indent="-171450" algn="l">
              <a:buFontTx/>
              <a:buChar char="-"/>
            </a:pPr>
            <a:r>
              <a:rPr lang="en-US" sz="1200" dirty="0">
                <a:solidFill>
                  <a:srgbClr val="002060"/>
                </a:solidFill>
              </a:rPr>
              <a:t>High-rate production</a:t>
            </a:r>
          </a:p>
          <a:p>
            <a:pPr marL="171450" indent="-171450" algn="l">
              <a:buFontTx/>
              <a:buChar char="-"/>
            </a:pPr>
            <a:r>
              <a:rPr lang="en-US" sz="1200" dirty="0">
                <a:solidFill>
                  <a:srgbClr val="002060"/>
                </a:solidFill>
              </a:rPr>
              <a:t>Low cost</a:t>
            </a:r>
          </a:p>
          <a:p>
            <a:pPr algn="l"/>
            <a:r>
              <a:rPr lang="en-US" sz="1200" b="1" dirty="0">
                <a:solidFill>
                  <a:srgbClr val="002060"/>
                </a:solidFill>
              </a:rPr>
              <a:t>Final assembly lines</a:t>
            </a:r>
          </a:p>
          <a:p>
            <a:pPr algn="l"/>
            <a:r>
              <a:rPr lang="en-US" sz="1200" b="1" dirty="0">
                <a:solidFill>
                  <a:srgbClr val="002060"/>
                </a:solidFill>
              </a:rPr>
              <a:t>Airbus A320:</a:t>
            </a:r>
          </a:p>
          <a:p>
            <a:pPr marL="171450" indent="-171450" algn="l">
              <a:buFontTx/>
              <a:buChar char="-"/>
            </a:pPr>
            <a:r>
              <a:rPr lang="en-US" sz="1200" dirty="0">
                <a:solidFill>
                  <a:srgbClr val="002060"/>
                </a:solidFill>
              </a:rPr>
              <a:t>8 lines (Hamburg, Toulouse, Tianjin, Mobile)</a:t>
            </a:r>
          </a:p>
          <a:p>
            <a:pPr marL="171450" indent="-171450" algn="l">
              <a:buFontTx/>
              <a:buChar char="-"/>
            </a:pPr>
            <a:r>
              <a:rPr lang="en-US" sz="1200" dirty="0">
                <a:solidFill>
                  <a:srgbClr val="002060"/>
                </a:solidFill>
              </a:rPr>
              <a:t>60 &gt; 75 aircraft/month</a:t>
            </a:r>
          </a:p>
          <a:p>
            <a:pPr algn="l"/>
            <a:r>
              <a:rPr lang="en-US" sz="1200" b="1" dirty="0">
                <a:solidFill>
                  <a:srgbClr val="002060"/>
                </a:solidFill>
              </a:rPr>
              <a:t>Boeing 737</a:t>
            </a:r>
          </a:p>
          <a:p>
            <a:pPr marL="171450" indent="-171450" algn="l">
              <a:buFontTx/>
              <a:buChar char="-"/>
            </a:pPr>
            <a:r>
              <a:rPr lang="en-US" sz="1200" dirty="0">
                <a:solidFill>
                  <a:srgbClr val="002060"/>
                </a:solidFill>
              </a:rPr>
              <a:t>3 lines (Renton)</a:t>
            </a:r>
          </a:p>
          <a:p>
            <a:pPr marL="171450" indent="-171450" algn="l">
              <a:buFontTx/>
              <a:buChar char="-"/>
            </a:pPr>
            <a:r>
              <a:rPr lang="en-US" sz="1200" dirty="0">
                <a:solidFill>
                  <a:srgbClr val="002060"/>
                </a:solidFill>
              </a:rPr>
              <a:t>35 &gt;&gt; 70 aircraft/month</a:t>
            </a:r>
          </a:p>
          <a:p>
            <a:pPr algn="l"/>
            <a:r>
              <a:rPr lang="en-US" sz="1200" b="1" dirty="0">
                <a:solidFill>
                  <a:srgbClr val="002060"/>
                </a:solidFill>
              </a:rPr>
              <a:t>Airbus A350</a:t>
            </a:r>
          </a:p>
          <a:p>
            <a:pPr marL="171450" indent="-171450" algn="l">
              <a:buFontTx/>
              <a:buChar char="-"/>
            </a:pPr>
            <a:r>
              <a:rPr lang="en-US" sz="1200" dirty="0">
                <a:solidFill>
                  <a:srgbClr val="002060"/>
                </a:solidFill>
              </a:rPr>
              <a:t>1 line (Toulouse)</a:t>
            </a:r>
          </a:p>
          <a:p>
            <a:pPr marL="171450" indent="-171450" algn="l">
              <a:buFontTx/>
              <a:buChar char="-"/>
            </a:pPr>
            <a:r>
              <a:rPr lang="en-US" sz="1200" dirty="0">
                <a:solidFill>
                  <a:srgbClr val="002060"/>
                </a:solidFill>
              </a:rPr>
              <a:t>6 &gt; 11 aircraft/month</a:t>
            </a:r>
          </a:p>
          <a:p>
            <a:pPr algn="l"/>
            <a:r>
              <a:rPr lang="en-US" sz="1200" b="1" dirty="0">
                <a:solidFill>
                  <a:srgbClr val="002060"/>
                </a:solidFill>
              </a:rPr>
              <a:t>Boeing 777</a:t>
            </a:r>
          </a:p>
          <a:p>
            <a:pPr marL="171450" indent="-171450" algn="l">
              <a:buFontTx/>
              <a:buChar char="-"/>
            </a:pPr>
            <a:r>
              <a:rPr lang="en-US" sz="1200" dirty="0">
                <a:solidFill>
                  <a:srgbClr val="002060"/>
                </a:solidFill>
              </a:rPr>
              <a:t>1 line (Everett)</a:t>
            </a:r>
          </a:p>
          <a:p>
            <a:pPr marL="171450" indent="-171450" algn="l">
              <a:buFontTx/>
              <a:buChar char="-"/>
            </a:pPr>
            <a:r>
              <a:rPr lang="en-US" sz="1200" dirty="0">
                <a:solidFill>
                  <a:srgbClr val="002060"/>
                </a:solidFill>
              </a:rPr>
              <a:t>3 aircraft/month</a:t>
            </a: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p:txBody>
      </p:sp>
      <p:sp>
        <p:nvSpPr>
          <p:cNvPr id="7" name="TextBox 6">
            <a:extLst>
              <a:ext uri="{FF2B5EF4-FFF2-40B4-BE49-F238E27FC236}">
                <a16:creationId xmlns:a16="http://schemas.microsoft.com/office/drawing/2014/main" id="{7ABB3B88-A5E6-E66F-EC84-B1B556857E36}"/>
              </a:ext>
            </a:extLst>
          </p:cNvPr>
          <p:cNvSpPr txBox="1"/>
          <p:nvPr/>
        </p:nvSpPr>
        <p:spPr>
          <a:xfrm>
            <a:off x="8087167" y="1282365"/>
            <a:ext cx="3420000" cy="3785652"/>
          </a:xfrm>
          <a:prstGeom prst="rect">
            <a:avLst/>
          </a:prstGeom>
          <a:noFill/>
          <a:ln w="57150">
            <a:solidFill>
              <a:srgbClr val="00428C"/>
            </a:solidFill>
          </a:ln>
        </p:spPr>
        <p:txBody>
          <a:bodyPr wrap="square" rtlCol="0">
            <a:spAutoFit/>
          </a:bodyPr>
          <a:lstStyle/>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marL="171450" indent="-171450" algn="l">
              <a:buFont typeface="Arial" panose="020B0604020202020204" pitchFamily="34" charset="0"/>
              <a:buChar char="•"/>
            </a:pPr>
            <a:endParaRPr lang="en-US" sz="1200" b="1" dirty="0">
              <a:solidFill>
                <a:srgbClr val="002060"/>
              </a:solidFill>
            </a:endParaRPr>
          </a:p>
          <a:p>
            <a:pPr algn="l"/>
            <a:r>
              <a:rPr lang="en-US" sz="1200" b="1" dirty="0">
                <a:solidFill>
                  <a:srgbClr val="002060"/>
                </a:solidFill>
              </a:rPr>
              <a:t>Airbus A350 final assembly</a:t>
            </a:r>
          </a:p>
        </p:txBody>
      </p:sp>
      <p:sp>
        <p:nvSpPr>
          <p:cNvPr id="10" name="TextBox 9">
            <a:extLst>
              <a:ext uri="{FF2B5EF4-FFF2-40B4-BE49-F238E27FC236}">
                <a16:creationId xmlns:a16="http://schemas.microsoft.com/office/drawing/2014/main" id="{DDC79E79-F4A6-00AB-9D8C-7C61F60A10B6}"/>
              </a:ext>
            </a:extLst>
          </p:cNvPr>
          <p:cNvSpPr txBox="1"/>
          <p:nvPr/>
        </p:nvSpPr>
        <p:spPr>
          <a:xfrm>
            <a:off x="271613" y="6035753"/>
            <a:ext cx="8662075" cy="369332"/>
          </a:xfrm>
          <a:prstGeom prst="rect">
            <a:avLst/>
          </a:prstGeom>
          <a:noFill/>
        </p:spPr>
        <p:txBody>
          <a:bodyPr wrap="square" rtlCol="0">
            <a:spAutoFit/>
          </a:bodyPr>
          <a:lstStyle/>
          <a:p>
            <a:r>
              <a:rPr lang="nl-NL" sz="900" b="1" dirty="0">
                <a:solidFill>
                  <a:srgbClr val="002060"/>
                </a:solidFill>
                <a:latin typeface="+mj-lt"/>
              </a:rPr>
              <a:t>Sources: </a:t>
            </a:r>
            <a:r>
              <a:rPr lang="nl-NL" sz="900" dirty="0">
                <a:solidFill>
                  <a:srgbClr val="002060"/>
                </a:solidFill>
                <a:latin typeface="+mj-lt"/>
              </a:rPr>
              <a:t>Boeing assembly line, https://www.airlinereporter.com/2013/07/inside-boeings-737-renton-factory-and-the-successful-next-gen/  (download: 18-3-2024)</a:t>
            </a:r>
          </a:p>
          <a:p>
            <a:r>
              <a:rPr lang="nl-NL" sz="900" dirty="0">
                <a:solidFill>
                  <a:srgbClr val="002060"/>
                </a:solidFill>
                <a:latin typeface="+mj-lt"/>
              </a:rPr>
              <a:t>                Airbus A340 assembly, https://www.modernairliners.com/airbus-a340 , (download: 18-3-2024)</a:t>
            </a:r>
          </a:p>
        </p:txBody>
      </p:sp>
      <p:pic>
        <p:nvPicPr>
          <p:cNvPr id="1028" name="Picture 4">
            <a:extLst>
              <a:ext uri="{FF2B5EF4-FFF2-40B4-BE49-F238E27FC236}">
                <a16:creationId xmlns:a16="http://schemas.microsoft.com/office/drawing/2014/main" id="{0789274F-AE01-BFA4-0C68-0B77C74BE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959"/>
          <a:stretch/>
        </p:blipFill>
        <p:spPr bwMode="auto">
          <a:xfrm>
            <a:off x="755848" y="1408786"/>
            <a:ext cx="3230595" cy="32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a350 final assembly line">
            <a:extLst>
              <a:ext uri="{FF2B5EF4-FFF2-40B4-BE49-F238E27FC236}">
                <a16:creationId xmlns:a16="http://schemas.microsoft.com/office/drawing/2014/main" id="{68280AA1-C42A-9FC1-111E-255F78CDE7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2753" y="1408786"/>
            <a:ext cx="3242313" cy="2605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31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E8231-80DA-6566-4001-3ABB9242423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959C75EB-9A52-2779-97DF-2DF4983873C8}"/>
              </a:ext>
            </a:extLst>
          </p:cNvPr>
          <p:cNvSpPr/>
          <p:nvPr/>
        </p:nvSpPr>
        <p:spPr>
          <a:xfrm>
            <a:off x="3966367" y="1300161"/>
            <a:ext cx="6418261" cy="28170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F6E8587-0B0B-CF1F-5038-3B82273A4555}"/>
              </a:ext>
            </a:extLst>
          </p:cNvPr>
          <p:cNvSpPr>
            <a:spLocks noGrp="1"/>
          </p:cNvSpPr>
          <p:nvPr>
            <p:ph type="title"/>
          </p:nvPr>
        </p:nvSpPr>
        <p:spPr/>
        <p:txBody>
          <a:bodyPr>
            <a:normAutofit fontScale="90000"/>
          </a:bodyPr>
          <a:lstStyle/>
          <a:p>
            <a:r>
              <a:rPr lang="en-US" dirty="0"/>
              <a:t>Content</a:t>
            </a:r>
          </a:p>
        </p:txBody>
      </p:sp>
      <p:sp>
        <p:nvSpPr>
          <p:cNvPr id="5" name="Slide Number Placeholder 4">
            <a:extLst>
              <a:ext uri="{FF2B5EF4-FFF2-40B4-BE49-F238E27FC236}">
                <a16:creationId xmlns:a16="http://schemas.microsoft.com/office/drawing/2014/main" id="{1AD2A1FA-A16B-59E4-4323-FEE10698B013}"/>
              </a:ext>
            </a:extLst>
          </p:cNvPr>
          <p:cNvSpPr>
            <a:spLocks noGrp="1"/>
          </p:cNvSpPr>
          <p:nvPr>
            <p:ph type="sldNum" sz="quarter" idx="14"/>
          </p:nvPr>
        </p:nvSpPr>
        <p:spPr/>
        <p:txBody>
          <a:bodyPr/>
          <a:lstStyle/>
          <a:p>
            <a:fld id="{7006A2BC-8CA1-4915-8040-72D814823802}" type="slidenum">
              <a:rPr lang="nl-NL" smtClean="0"/>
              <a:t>14</a:t>
            </a:fld>
            <a:endParaRPr lang="nl-NL" dirty="0"/>
          </a:p>
        </p:txBody>
      </p:sp>
      <p:sp>
        <p:nvSpPr>
          <p:cNvPr id="3" name="Text Placeholder 2">
            <a:extLst>
              <a:ext uri="{FF2B5EF4-FFF2-40B4-BE49-F238E27FC236}">
                <a16:creationId xmlns:a16="http://schemas.microsoft.com/office/drawing/2014/main" id="{20339A5C-6207-0BB3-4AD8-48A93F433428}"/>
              </a:ext>
            </a:extLst>
          </p:cNvPr>
          <p:cNvSpPr>
            <a:spLocks noGrp="1"/>
          </p:cNvSpPr>
          <p:nvPr>
            <p:ph type="body" sz="quarter" idx="4294967295"/>
          </p:nvPr>
        </p:nvSpPr>
        <p:spPr>
          <a:xfrm>
            <a:off x="4063178" y="1410455"/>
            <a:ext cx="6214677" cy="2592000"/>
          </a:xfrm>
        </p:spPr>
        <p:txBody>
          <a:bodyPr>
            <a:normAutofit/>
          </a:bodyPr>
          <a:lstStyle/>
          <a:p>
            <a:r>
              <a:rPr lang="en-US" sz="1800" dirty="0"/>
              <a:t>Introduction</a:t>
            </a:r>
          </a:p>
          <a:p>
            <a:r>
              <a:rPr lang="en-US" sz="1800" dirty="0"/>
              <a:t>Overview of aerospace industry characteristics</a:t>
            </a:r>
          </a:p>
          <a:p>
            <a:r>
              <a:rPr lang="en-US" b="1" dirty="0"/>
              <a:t>Netherlands industry position </a:t>
            </a:r>
          </a:p>
          <a:p>
            <a:r>
              <a:rPr lang="en-US" sz="1800" dirty="0"/>
              <a:t>Market analysis – large commercial</a:t>
            </a:r>
          </a:p>
          <a:p>
            <a:r>
              <a:rPr lang="en-US" sz="1800" dirty="0"/>
              <a:t>NL opportunities &amp; threats, strengths &amp; weaknesses</a:t>
            </a:r>
          </a:p>
          <a:p>
            <a:r>
              <a:rPr lang="en-US" sz="1800" dirty="0"/>
              <a:t>Next steps</a:t>
            </a:r>
          </a:p>
          <a:p>
            <a:endParaRPr lang="en-US" dirty="0"/>
          </a:p>
        </p:txBody>
      </p:sp>
      <p:pic>
        <p:nvPicPr>
          <p:cNvPr id="30" name="Picture Placeholder 29">
            <a:extLst>
              <a:ext uri="{FF2B5EF4-FFF2-40B4-BE49-F238E27FC236}">
                <a16:creationId xmlns:a16="http://schemas.microsoft.com/office/drawing/2014/main" id="{3D37CD18-5AA7-ADD2-A73A-036660C25B1F}"/>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92" b="992"/>
          <a:stretch>
            <a:fillRect/>
          </a:stretch>
        </p:blipFill>
        <p:spPr>
          <a:prstGeom prst="rect">
            <a:avLst/>
          </a:prstGeom>
        </p:spPr>
      </p:pic>
      <p:pic>
        <p:nvPicPr>
          <p:cNvPr id="31" name="Picture Placeholder 30">
            <a:extLst>
              <a:ext uri="{FF2B5EF4-FFF2-40B4-BE49-F238E27FC236}">
                <a16:creationId xmlns:a16="http://schemas.microsoft.com/office/drawing/2014/main" id="{DEA45484-E665-32A8-AE10-3FB4DDBCC00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92" b="992"/>
          <a:stretch>
            <a:fillRect/>
          </a:stretch>
        </p:blipFill>
        <p:spPr>
          <a:prstGeom prst="rect">
            <a:avLst/>
          </a:prstGeom>
        </p:spPr>
      </p:pic>
      <p:pic>
        <p:nvPicPr>
          <p:cNvPr id="32" name="Picture Placeholder 31">
            <a:extLst>
              <a:ext uri="{FF2B5EF4-FFF2-40B4-BE49-F238E27FC236}">
                <a16:creationId xmlns:a16="http://schemas.microsoft.com/office/drawing/2014/main" id="{A0DDCF89-83E7-FB82-D4C5-F3E9C74A847F}"/>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992" b="992"/>
          <a:stretch>
            <a:fillRect/>
          </a:stretch>
        </p:blipFill>
        <p:spPr>
          <a:prstGeom prst="rect">
            <a:avLst/>
          </a:prstGeom>
        </p:spPr>
      </p:pic>
      <p:pic>
        <p:nvPicPr>
          <p:cNvPr id="50" name="Picture Placeholder 49">
            <a:extLst>
              <a:ext uri="{FF2B5EF4-FFF2-40B4-BE49-F238E27FC236}">
                <a16:creationId xmlns:a16="http://schemas.microsoft.com/office/drawing/2014/main" id="{4E62735B-D328-A7B1-59A4-C5CBA9EF37A4}"/>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992" b="992"/>
          <a:stretch>
            <a:fillRect/>
          </a:stretch>
        </p:blipFill>
        <p:spPr>
          <a:prstGeom prst="rect">
            <a:avLst/>
          </a:prstGeom>
        </p:spPr>
      </p:pic>
      <p:pic>
        <p:nvPicPr>
          <p:cNvPr id="53" name="Picture Placeholder 52">
            <a:extLst>
              <a:ext uri="{FF2B5EF4-FFF2-40B4-BE49-F238E27FC236}">
                <a16:creationId xmlns:a16="http://schemas.microsoft.com/office/drawing/2014/main" id="{1218FD0B-BF1E-EDAE-3330-EDA0657F9609}"/>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92" b="992"/>
          <a:stretch>
            <a:fillRect/>
          </a:stretch>
        </p:blipFill>
        <p:spPr>
          <a:prstGeom prst="rect">
            <a:avLst/>
          </a:prstGeom>
        </p:spPr>
      </p:pic>
      <p:pic>
        <p:nvPicPr>
          <p:cNvPr id="56" name="Picture Placeholder 55">
            <a:extLst>
              <a:ext uri="{FF2B5EF4-FFF2-40B4-BE49-F238E27FC236}">
                <a16:creationId xmlns:a16="http://schemas.microsoft.com/office/drawing/2014/main" id="{D41EEF1F-2355-9DDC-6DCB-094F9BC40876}"/>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992" b="992"/>
          <a:stretch>
            <a:fillRect/>
          </a:stretch>
        </p:blipFill>
        <p:spPr>
          <a:prstGeom prst="rect">
            <a:avLst/>
          </a:prstGeom>
        </p:spPr>
      </p:pic>
      <p:pic>
        <p:nvPicPr>
          <p:cNvPr id="2" name="Picture 1">
            <a:extLst>
              <a:ext uri="{FF2B5EF4-FFF2-40B4-BE49-F238E27FC236}">
                <a16:creationId xmlns:a16="http://schemas.microsoft.com/office/drawing/2014/main" id="{7D6DDCA2-9AE2-300C-DFF4-60D936C658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0253" y="2884406"/>
            <a:ext cx="3777838" cy="1369783"/>
          </a:xfrm>
          <a:prstGeom prst="rect">
            <a:avLst/>
          </a:prstGeom>
          <a:noFill/>
        </p:spPr>
      </p:pic>
    </p:spTree>
    <p:extLst>
      <p:ext uri="{BB962C8B-B14F-4D97-AF65-F5344CB8AC3E}">
        <p14:creationId xmlns:p14="http://schemas.microsoft.com/office/powerpoint/2010/main" val="301686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AED6A4-EA72-35F4-D33C-0EB9EF72A13D}"/>
              </a:ext>
            </a:extLst>
          </p:cNvPr>
          <p:cNvSpPr>
            <a:spLocks noGrp="1"/>
          </p:cNvSpPr>
          <p:nvPr>
            <p:ph type="body" sz="quarter" idx="28"/>
          </p:nvPr>
        </p:nvSpPr>
        <p:spPr/>
        <p:txBody>
          <a:bodyPr/>
          <a:lstStyle/>
          <a:p>
            <a:endParaRPr lang="en-GB"/>
          </a:p>
        </p:txBody>
      </p:sp>
      <p:sp>
        <p:nvSpPr>
          <p:cNvPr id="3" name="Title 2">
            <a:extLst>
              <a:ext uri="{FF2B5EF4-FFF2-40B4-BE49-F238E27FC236}">
                <a16:creationId xmlns:a16="http://schemas.microsoft.com/office/drawing/2014/main" id="{45DC7C42-E5BE-065D-7206-2BF12FCA0869}"/>
              </a:ext>
            </a:extLst>
          </p:cNvPr>
          <p:cNvSpPr>
            <a:spLocks noGrp="1"/>
          </p:cNvSpPr>
          <p:nvPr>
            <p:ph type="title"/>
          </p:nvPr>
        </p:nvSpPr>
        <p:spPr/>
        <p:txBody>
          <a:bodyPr>
            <a:normAutofit fontScale="90000"/>
          </a:bodyPr>
          <a:lstStyle/>
          <a:p>
            <a:r>
              <a:rPr lang="en-GB" dirty="0"/>
              <a:t>NL industry capabilities and capacity</a:t>
            </a:r>
          </a:p>
        </p:txBody>
      </p:sp>
      <p:sp>
        <p:nvSpPr>
          <p:cNvPr id="4" name="Slide Number Placeholder 3">
            <a:extLst>
              <a:ext uri="{FF2B5EF4-FFF2-40B4-BE49-F238E27FC236}">
                <a16:creationId xmlns:a16="http://schemas.microsoft.com/office/drawing/2014/main" id="{4C0C1F91-3E5E-C5C9-FB0B-77869F3E93C1}"/>
              </a:ext>
            </a:extLst>
          </p:cNvPr>
          <p:cNvSpPr>
            <a:spLocks noGrp="1"/>
          </p:cNvSpPr>
          <p:nvPr>
            <p:ph type="sldNum" sz="quarter" idx="14"/>
          </p:nvPr>
        </p:nvSpPr>
        <p:spPr/>
        <p:txBody>
          <a:bodyPr/>
          <a:lstStyle/>
          <a:p>
            <a:fld id="{7006A2BC-8CA1-4915-8040-72D814823802}" type="slidenum">
              <a:rPr lang="nl-NL" smtClean="0"/>
              <a:t>15</a:t>
            </a:fld>
            <a:endParaRPr lang="nl-NL" dirty="0"/>
          </a:p>
        </p:txBody>
      </p:sp>
      <p:sp>
        <p:nvSpPr>
          <p:cNvPr id="5" name="Arrow: Up 4">
            <a:extLst>
              <a:ext uri="{FF2B5EF4-FFF2-40B4-BE49-F238E27FC236}">
                <a16:creationId xmlns:a16="http://schemas.microsoft.com/office/drawing/2014/main" id="{BC079618-672C-04CE-5E23-F24574CA7DD9}"/>
              </a:ext>
            </a:extLst>
          </p:cNvPr>
          <p:cNvSpPr/>
          <p:nvPr/>
        </p:nvSpPr>
        <p:spPr>
          <a:xfrm>
            <a:off x="10173930" y="2749903"/>
            <a:ext cx="851338" cy="3199054"/>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id="{5CDE930B-6E15-8D77-706D-E73B187BAC2C}"/>
              </a:ext>
            </a:extLst>
          </p:cNvPr>
          <p:cNvSpPr/>
          <p:nvPr/>
        </p:nvSpPr>
        <p:spPr>
          <a:xfrm>
            <a:off x="8200343" y="2778109"/>
            <a:ext cx="851338" cy="3199054"/>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id="{8C29F9E3-9CC4-6D61-E8C9-FFFF639FFA12}"/>
              </a:ext>
            </a:extLst>
          </p:cNvPr>
          <p:cNvSpPr/>
          <p:nvPr/>
        </p:nvSpPr>
        <p:spPr>
          <a:xfrm>
            <a:off x="2028355" y="2778484"/>
            <a:ext cx="851338" cy="3199054"/>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8" name="Arrow: Up 7">
            <a:extLst>
              <a:ext uri="{FF2B5EF4-FFF2-40B4-BE49-F238E27FC236}">
                <a16:creationId xmlns:a16="http://schemas.microsoft.com/office/drawing/2014/main" id="{33BF0121-BCCE-754D-202A-4F413FBA0DAE}"/>
              </a:ext>
            </a:extLst>
          </p:cNvPr>
          <p:cNvSpPr/>
          <p:nvPr/>
        </p:nvSpPr>
        <p:spPr>
          <a:xfrm>
            <a:off x="5469389" y="2778109"/>
            <a:ext cx="851338" cy="3199054"/>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08D5571-1460-7815-0FFD-0844B12ADAEB}"/>
              </a:ext>
            </a:extLst>
          </p:cNvPr>
          <p:cNvSpPr/>
          <p:nvPr/>
        </p:nvSpPr>
        <p:spPr>
          <a:xfrm>
            <a:off x="940541" y="4762379"/>
            <a:ext cx="6471224" cy="4668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400" dirty="0"/>
              <a:t>Enabling technology, expertise and methods, machines, tooling, automation solutions for development, production and MRO</a:t>
            </a:r>
          </a:p>
        </p:txBody>
      </p:sp>
      <p:sp>
        <p:nvSpPr>
          <p:cNvPr id="10" name="Rectangle 9">
            <a:extLst>
              <a:ext uri="{FF2B5EF4-FFF2-40B4-BE49-F238E27FC236}">
                <a16:creationId xmlns:a16="http://schemas.microsoft.com/office/drawing/2014/main" id="{0F7FD232-B98D-FAC4-B4F8-3759F27817B6}"/>
              </a:ext>
            </a:extLst>
          </p:cNvPr>
          <p:cNvSpPr/>
          <p:nvPr/>
        </p:nvSpPr>
        <p:spPr>
          <a:xfrm>
            <a:off x="940543" y="3180665"/>
            <a:ext cx="6471225" cy="4636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400" dirty="0"/>
              <a:t>Lightweight Structures &amp; Materials </a:t>
            </a:r>
          </a:p>
          <a:p>
            <a:pPr lvl="0" algn="ctr"/>
            <a:r>
              <a:rPr lang="en-GB" sz="1400" dirty="0"/>
              <a:t>Circular Interior, Biobased materials</a:t>
            </a:r>
          </a:p>
        </p:txBody>
      </p:sp>
      <p:sp>
        <p:nvSpPr>
          <p:cNvPr id="11" name="Rectangle 10">
            <a:extLst>
              <a:ext uri="{FF2B5EF4-FFF2-40B4-BE49-F238E27FC236}">
                <a16:creationId xmlns:a16="http://schemas.microsoft.com/office/drawing/2014/main" id="{9A304147-33A1-8A1E-818C-B1598DCC9256}"/>
              </a:ext>
            </a:extLst>
          </p:cNvPr>
          <p:cNvSpPr/>
          <p:nvPr/>
        </p:nvSpPr>
        <p:spPr>
          <a:xfrm>
            <a:off x="940542" y="4230114"/>
            <a:ext cx="6471224" cy="4668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err="1"/>
              <a:t>Novel</a:t>
            </a:r>
            <a:r>
              <a:rPr lang="nl-NL" sz="1400" dirty="0"/>
              <a:t> </a:t>
            </a:r>
            <a:r>
              <a:rPr lang="nl-NL" sz="1400" dirty="0" err="1"/>
              <a:t>concepts</a:t>
            </a:r>
            <a:r>
              <a:rPr lang="nl-NL" sz="1400" dirty="0"/>
              <a:t> </a:t>
            </a:r>
            <a:r>
              <a:rPr lang="nl-NL" sz="1400" dirty="0" err="1"/>
              <a:t>aircraft</a:t>
            </a:r>
            <a:r>
              <a:rPr lang="nl-NL" sz="1400" dirty="0"/>
              <a:t> (LH2, </a:t>
            </a:r>
            <a:r>
              <a:rPr lang="nl-NL" sz="1400" dirty="0" err="1"/>
              <a:t>elektrical</a:t>
            </a:r>
            <a:r>
              <a:rPr lang="nl-NL" sz="1400" dirty="0"/>
              <a:t>, </a:t>
            </a:r>
            <a:r>
              <a:rPr lang="nl-NL" sz="1400" dirty="0" err="1"/>
              <a:t>aerodynamics</a:t>
            </a:r>
            <a:r>
              <a:rPr lang="nl-NL" sz="1400" dirty="0"/>
              <a:t>), </a:t>
            </a:r>
          </a:p>
          <a:p>
            <a:pPr algn="ctr"/>
            <a:r>
              <a:rPr lang="nl-NL" sz="1400" dirty="0" err="1"/>
              <a:t>Operational</a:t>
            </a:r>
            <a:r>
              <a:rPr lang="nl-NL" sz="1400" dirty="0"/>
              <a:t> </a:t>
            </a:r>
            <a:r>
              <a:rPr lang="nl-NL" sz="1400" dirty="0" err="1"/>
              <a:t>testing</a:t>
            </a:r>
            <a:r>
              <a:rPr lang="nl-NL" sz="1400" dirty="0"/>
              <a:t> of new </a:t>
            </a:r>
            <a:r>
              <a:rPr lang="nl-NL" sz="1400" dirty="0" err="1"/>
              <a:t>technologies</a:t>
            </a:r>
            <a:endParaRPr lang="nl-NL" sz="1400" dirty="0"/>
          </a:p>
        </p:txBody>
      </p:sp>
      <p:sp>
        <p:nvSpPr>
          <p:cNvPr id="12" name="Rectangle 11">
            <a:extLst>
              <a:ext uri="{FF2B5EF4-FFF2-40B4-BE49-F238E27FC236}">
                <a16:creationId xmlns:a16="http://schemas.microsoft.com/office/drawing/2014/main" id="{02EC9B53-6E1B-3AC2-D775-37BA279DCA8A}"/>
              </a:ext>
            </a:extLst>
          </p:cNvPr>
          <p:cNvSpPr/>
          <p:nvPr/>
        </p:nvSpPr>
        <p:spPr>
          <a:xfrm>
            <a:off x="7816156" y="3178593"/>
            <a:ext cx="1584356" cy="4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Smart grids</a:t>
            </a:r>
          </a:p>
          <a:p>
            <a:pPr lvl="0" algn="ctr"/>
            <a:r>
              <a:rPr lang="en-GB" sz="1200" i="1" dirty="0" err="1"/>
              <a:t>Integratie</a:t>
            </a:r>
            <a:r>
              <a:rPr lang="en-GB" sz="1200" i="1" dirty="0"/>
              <a:t> met </a:t>
            </a:r>
            <a:r>
              <a:rPr lang="en-GB" sz="1200" i="1" dirty="0" err="1"/>
              <a:t>andere</a:t>
            </a:r>
            <a:r>
              <a:rPr lang="en-GB" sz="1200" i="1" dirty="0"/>
              <a:t> </a:t>
            </a:r>
            <a:r>
              <a:rPr lang="en-GB" sz="1200" i="1" dirty="0" err="1"/>
              <a:t>modaliteiten</a:t>
            </a:r>
            <a:endParaRPr lang="en-GB" sz="1200" i="1" dirty="0"/>
          </a:p>
        </p:txBody>
      </p:sp>
      <p:sp>
        <p:nvSpPr>
          <p:cNvPr id="13" name="Rectangle 12">
            <a:extLst>
              <a:ext uri="{FF2B5EF4-FFF2-40B4-BE49-F238E27FC236}">
                <a16:creationId xmlns:a16="http://schemas.microsoft.com/office/drawing/2014/main" id="{0EED6FD5-D155-A22C-7A8D-4E4339365AF9}"/>
              </a:ext>
            </a:extLst>
          </p:cNvPr>
          <p:cNvSpPr/>
          <p:nvPr/>
        </p:nvSpPr>
        <p:spPr>
          <a:xfrm>
            <a:off x="940541" y="5290247"/>
            <a:ext cx="10448710" cy="39268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400" dirty="0"/>
              <a:t>Enabling IT knowledge and solutions (AI, VR/AR, supply chain automation)</a:t>
            </a:r>
          </a:p>
        </p:txBody>
      </p:sp>
      <p:sp>
        <p:nvSpPr>
          <p:cNvPr id="14" name="Rectangle 13">
            <a:extLst>
              <a:ext uri="{FF2B5EF4-FFF2-40B4-BE49-F238E27FC236}">
                <a16:creationId xmlns:a16="http://schemas.microsoft.com/office/drawing/2014/main" id="{11098819-D3BE-1639-CB4D-B405EA8EDD94}"/>
              </a:ext>
            </a:extLst>
          </p:cNvPr>
          <p:cNvSpPr/>
          <p:nvPr/>
        </p:nvSpPr>
        <p:spPr>
          <a:xfrm>
            <a:off x="940541" y="1816631"/>
            <a:ext cx="3033419" cy="116162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t>Make (Co-design, </a:t>
            </a:r>
            <a:r>
              <a:rPr lang="nl-NL" sz="1400" dirty="0" err="1"/>
              <a:t>Build</a:t>
            </a:r>
            <a:r>
              <a:rPr lang="nl-NL" sz="1400" dirty="0"/>
              <a:t> &amp; Support solutions) </a:t>
            </a:r>
          </a:p>
          <a:p>
            <a:pPr algn="ctr"/>
            <a:r>
              <a:rPr lang="nl-NL" sz="1400" dirty="0" err="1"/>
              <a:t>Work</a:t>
            </a:r>
            <a:r>
              <a:rPr lang="nl-NL" sz="1400" dirty="0"/>
              <a:t> packages </a:t>
            </a:r>
            <a:r>
              <a:rPr lang="nl-NL" sz="1400" dirty="0" err="1"/>
              <a:t>for</a:t>
            </a:r>
            <a:r>
              <a:rPr lang="nl-NL" sz="1400" dirty="0"/>
              <a:t> systems, </a:t>
            </a:r>
            <a:r>
              <a:rPr lang="nl-NL" sz="1400" dirty="0" err="1"/>
              <a:t>parts</a:t>
            </a:r>
            <a:endParaRPr lang="nl-NL" sz="1400" dirty="0"/>
          </a:p>
          <a:p>
            <a:pPr algn="ctr"/>
            <a:r>
              <a:rPr lang="nl-NL" sz="1400" dirty="0" err="1"/>
              <a:t>Enabling</a:t>
            </a:r>
            <a:r>
              <a:rPr lang="nl-NL" sz="1400" dirty="0"/>
              <a:t> tools/machines </a:t>
            </a:r>
            <a:r>
              <a:rPr lang="nl-NL" sz="1400" dirty="0" err="1"/>
              <a:t>and</a:t>
            </a:r>
            <a:r>
              <a:rPr lang="nl-NL" sz="1400" dirty="0"/>
              <a:t> services</a:t>
            </a:r>
          </a:p>
        </p:txBody>
      </p:sp>
      <p:sp>
        <p:nvSpPr>
          <p:cNvPr id="15" name="Rectangle 14">
            <a:extLst>
              <a:ext uri="{FF2B5EF4-FFF2-40B4-BE49-F238E27FC236}">
                <a16:creationId xmlns:a16="http://schemas.microsoft.com/office/drawing/2014/main" id="{5FF7557A-8215-45A3-B807-F9116AC7E6C0}"/>
              </a:ext>
            </a:extLst>
          </p:cNvPr>
          <p:cNvSpPr/>
          <p:nvPr/>
        </p:nvSpPr>
        <p:spPr>
          <a:xfrm>
            <a:off x="4375122" y="1816631"/>
            <a:ext cx="3033419" cy="1165131"/>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400" dirty="0"/>
              <a:t>MRO services and end of life </a:t>
            </a:r>
          </a:p>
          <a:p>
            <a:pPr lvl="0" algn="ctr"/>
            <a:r>
              <a:rPr lang="en-GB" sz="1400" dirty="0"/>
              <a:t>solutions</a:t>
            </a:r>
          </a:p>
          <a:p>
            <a:pPr lvl="0" algn="ctr"/>
            <a:r>
              <a:rPr lang="en-GB" sz="1400" dirty="0"/>
              <a:t>Work packages on airframe, engines and components</a:t>
            </a:r>
          </a:p>
          <a:p>
            <a:pPr lvl="0" algn="ctr"/>
            <a:r>
              <a:rPr lang="en-GB" sz="1400" dirty="0"/>
              <a:t>Enabling tools/machines and services</a:t>
            </a:r>
          </a:p>
        </p:txBody>
      </p:sp>
      <p:sp>
        <p:nvSpPr>
          <p:cNvPr id="16" name="Rectangle 15">
            <a:extLst>
              <a:ext uri="{FF2B5EF4-FFF2-40B4-BE49-F238E27FC236}">
                <a16:creationId xmlns:a16="http://schemas.microsoft.com/office/drawing/2014/main" id="{968DBCE9-3B3B-6382-C099-0CD536100724}"/>
              </a:ext>
            </a:extLst>
          </p:cNvPr>
          <p:cNvSpPr/>
          <p:nvPr/>
        </p:nvSpPr>
        <p:spPr>
          <a:xfrm>
            <a:off x="7816156" y="1809111"/>
            <a:ext cx="1584356" cy="1181062"/>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Products and services for zero-emission Airports/(energy) infrastructure</a:t>
            </a:r>
          </a:p>
        </p:txBody>
      </p:sp>
      <p:sp>
        <p:nvSpPr>
          <p:cNvPr id="17" name="Rectangle 16">
            <a:extLst>
              <a:ext uri="{FF2B5EF4-FFF2-40B4-BE49-F238E27FC236}">
                <a16:creationId xmlns:a16="http://schemas.microsoft.com/office/drawing/2014/main" id="{D2AD3C4A-C6FC-A0C2-4CEA-190837055EE5}"/>
              </a:ext>
            </a:extLst>
          </p:cNvPr>
          <p:cNvSpPr/>
          <p:nvPr/>
        </p:nvSpPr>
        <p:spPr>
          <a:xfrm>
            <a:off x="9804899" y="1809111"/>
            <a:ext cx="1584356" cy="116914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Products and services for zero-emission Airline operations</a:t>
            </a:r>
          </a:p>
        </p:txBody>
      </p:sp>
      <p:sp>
        <p:nvSpPr>
          <p:cNvPr id="18" name="Rectangle 17">
            <a:extLst>
              <a:ext uri="{FF2B5EF4-FFF2-40B4-BE49-F238E27FC236}">
                <a16:creationId xmlns:a16="http://schemas.microsoft.com/office/drawing/2014/main" id="{4B7CC4BB-B8B1-8E0B-2F6B-EEC19F05029C}"/>
              </a:ext>
            </a:extLst>
          </p:cNvPr>
          <p:cNvSpPr/>
          <p:nvPr/>
        </p:nvSpPr>
        <p:spPr>
          <a:xfrm>
            <a:off x="940542" y="3698531"/>
            <a:ext cx="6471225" cy="4668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400" dirty="0"/>
              <a:t>Sustainable systems: electrical (EWIS, e-compressors), thermal management,</a:t>
            </a:r>
          </a:p>
          <a:p>
            <a:pPr lvl="0" algn="ctr"/>
            <a:r>
              <a:rPr lang="en-GB" sz="1400" dirty="0"/>
              <a:t> LH2 (fuel management, fuel cells), engines on </a:t>
            </a:r>
            <a:r>
              <a:rPr lang="en-GB" sz="1400" dirty="0" err="1"/>
              <a:t>eSAF</a:t>
            </a:r>
            <a:endParaRPr lang="en-GB" sz="1400" dirty="0"/>
          </a:p>
        </p:txBody>
      </p:sp>
      <p:sp>
        <p:nvSpPr>
          <p:cNvPr id="19" name="Rectangle 18">
            <a:extLst>
              <a:ext uri="{FF2B5EF4-FFF2-40B4-BE49-F238E27FC236}">
                <a16:creationId xmlns:a16="http://schemas.microsoft.com/office/drawing/2014/main" id="{E8B39443-8300-B489-61D3-BD34C4C6B478}"/>
              </a:ext>
            </a:extLst>
          </p:cNvPr>
          <p:cNvSpPr/>
          <p:nvPr/>
        </p:nvSpPr>
        <p:spPr>
          <a:xfrm>
            <a:off x="7816156" y="3699662"/>
            <a:ext cx="1584356" cy="4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Smart buildings. runways</a:t>
            </a:r>
          </a:p>
        </p:txBody>
      </p:sp>
      <p:sp>
        <p:nvSpPr>
          <p:cNvPr id="20" name="Rectangle 19">
            <a:extLst>
              <a:ext uri="{FF2B5EF4-FFF2-40B4-BE49-F238E27FC236}">
                <a16:creationId xmlns:a16="http://schemas.microsoft.com/office/drawing/2014/main" id="{0E7B4C36-449B-D84D-DF14-AED6B731B08D}"/>
              </a:ext>
            </a:extLst>
          </p:cNvPr>
          <p:cNvSpPr/>
          <p:nvPr/>
        </p:nvSpPr>
        <p:spPr>
          <a:xfrm>
            <a:off x="7816156" y="4220731"/>
            <a:ext cx="1584356" cy="4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Zero-emission ground ops &amp; vehicles</a:t>
            </a:r>
          </a:p>
        </p:txBody>
      </p:sp>
      <p:sp>
        <p:nvSpPr>
          <p:cNvPr id="21" name="Rectangle 20">
            <a:extLst>
              <a:ext uri="{FF2B5EF4-FFF2-40B4-BE49-F238E27FC236}">
                <a16:creationId xmlns:a16="http://schemas.microsoft.com/office/drawing/2014/main" id="{F2608D07-4D35-20FC-22BA-B39FAAC12ACA}"/>
              </a:ext>
            </a:extLst>
          </p:cNvPr>
          <p:cNvSpPr/>
          <p:nvPr/>
        </p:nvSpPr>
        <p:spPr>
          <a:xfrm>
            <a:off x="9804899" y="3178593"/>
            <a:ext cx="1584356" cy="4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IT </a:t>
            </a:r>
            <a:r>
              <a:rPr lang="en-GB" sz="1200" i="1" dirty="0" err="1"/>
              <a:t>oplossingen</a:t>
            </a:r>
            <a:r>
              <a:rPr lang="en-GB" sz="1200" i="1" dirty="0"/>
              <a:t> </a:t>
            </a:r>
            <a:r>
              <a:rPr lang="en-GB" sz="1200" i="1" dirty="0" err="1"/>
              <a:t>voor</a:t>
            </a:r>
            <a:r>
              <a:rPr lang="en-GB" sz="1200" i="1" dirty="0"/>
              <a:t> </a:t>
            </a:r>
            <a:r>
              <a:rPr lang="en-GB" sz="1200" i="1" dirty="0" err="1"/>
              <a:t>efficiente</a:t>
            </a:r>
            <a:r>
              <a:rPr lang="en-GB" sz="1200" i="1" dirty="0"/>
              <a:t> flight operations</a:t>
            </a:r>
          </a:p>
        </p:txBody>
      </p:sp>
      <p:sp>
        <p:nvSpPr>
          <p:cNvPr id="22" name="Rectangle 21">
            <a:extLst>
              <a:ext uri="{FF2B5EF4-FFF2-40B4-BE49-F238E27FC236}">
                <a16:creationId xmlns:a16="http://schemas.microsoft.com/office/drawing/2014/main" id="{9CAEDBE7-8E16-3D0D-3B1D-D80B43560916}"/>
              </a:ext>
            </a:extLst>
          </p:cNvPr>
          <p:cNvSpPr/>
          <p:nvPr/>
        </p:nvSpPr>
        <p:spPr>
          <a:xfrm>
            <a:off x="9804899" y="3699662"/>
            <a:ext cx="1584356" cy="4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Collaborative Decision Making</a:t>
            </a:r>
          </a:p>
        </p:txBody>
      </p:sp>
      <p:sp>
        <p:nvSpPr>
          <p:cNvPr id="23" name="Rectangle 22">
            <a:extLst>
              <a:ext uri="{FF2B5EF4-FFF2-40B4-BE49-F238E27FC236}">
                <a16:creationId xmlns:a16="http://schemas.microsoft.com/office/drawing/2014/main" id="{76135457-0A95-61B0-5973-96DB9EA7DB92}"/>
              </a:ext>
            </a:extLst>
          </p:cNvPr>
          <p:cNvSpPr/>
          <p:nvPr/>
        </p:nvSpPr>
        <p:spPr>
          <a:xfrm>
            <a:off x="9804899" y="4220731"/>
            <a:ext cx="1584356" cy="476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Air Traffic Management optimisation</a:t>
            </a:r>
          </a:p>
        </p:txBody>
      </p:sp>
      <p:sp>
        <p:nvSpPr>
          <p:cNvPr id="24" name="Rectangle 23">
            <a:extLst>
              <a:ext uri="{FF2B5EF4-FFF2-40B4-BE49-F238E27FC236}">
                <a16:creationId xmlns:a16="http://schemas.microsoft.com/office/drawing/2014/main" id="{FB5D49B0-6D8F-CF89-BA57-1B3810A32DFF}"/>
              </a:ext>
            </a:extLst>
          </p:cNvPr>
          <p:cNvSpPr/>
          <p:nvPr/>
        </p:nvSpPr>
        <p:spPr>
          <a:xfrm>
            <a:off x="7816156" y="4758664"/>
            <a:ext cx="3573095" cy="47027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200" i="1" dirty="0"/>
              <a:t>Virtual en full scale testing &amp; development facilities &amp; environments</a:t>
            </a:r>
          </a:p>
        </p:txBody>
      </p:sp>
      <p:sp>
        <p:nvSpPr>
          <p:cNvPr id="25" name="Rectangle: Rounded Corners 24">
            <a:extLst>
              <a:ext uri="{FF2B5EF4-FFF2-40B4-BE49-F238E27FC236}">
                <a16:creationId xmlns:a16="http://schemas.microsoft.com/office/drawing/2014/main" id="{8A8C17B8-60E6-0597-1525-0F357F774117}"/>
              </a:ext>
            </a:extLst>
          </p:cNvPr>
          <p:cNvSpPr/>
          <p:nvPr/>
        </p:nvSpPr>
        <p:spPr>
          <a:xfrm>
            <a:off x="940542" y="1072167"/>
            <a:ext cx="10448709" cy="60460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nl-NL" sz="2000" dirty="0">
                <a:effectLst/>
                <a:latin typeface="Calibri" panose="020F0502020204030204" pitchFamily="34" charset="0"/>
                <a:ea typeface="Calibri" panose="020F0502020204030204" pitchFamily="34" charset="0"/>
                <a:cs typeface="Times New Roman" panose="02020603050405020304" pitchFamily="18" charset="0"/>
              </a:rPr>
              <a:t>NL Industrial focus: MRO </a:t>
            </a:r>
            <a:r>
              <a:rPr lang="nl-NL" sz="2000" dirty="0" err="1">
                <a:latin typeface="Calibri" panose="020F0502020204030204" pitchFamily="34" charset="0"/>
                <a:ea typeface="Calibri" panose="020F0502020204030204" pitchFamily="34" charset="0"/>
                <a:cs typeface="Times New Roman" panose="02020603050405020304" pitchFamily="18" charset="0"/>
              </a:rPr>
              <a:t>largest</a:t>
            </a:r>
            <a:r>
              <a:rPr lang="nl-NL" sz="2000" dirty="0">
                <a:latin typeface="Calibri" panose="020F0502020204030204" pitchFamily="34" charset="0"/>
                <a:ea typeface="Calibri" panose="020F0502020204030204" pitchFamily="34" charset="0"/>
                <a:cs typeface="Times New Roman" panose="02020603050405020304" pitchFamily="18" charset="0"/>
              </a:rPr>
              <a:t> segment</a:t>
            </a:r>
            <a:r>
              <a:rPr lang="nl-NL" sz="2000" dirty="0">
                <a:effectLst/>
                <a:latin typeface="Calibri" panose="020F0502020204030204" pitchFamily="34" charset="0"/>
                <a:ea typeface="Calibri" panose="020F0502020204030204" pitchFamily="34" charset="0"/>
                <a:cs typeface="Times New Roman" panose="02020603050405020304" pitchFamily="18" charset="0"/>
              </a:rPr>
              <a:t>; Make 2nd; </a:t>
            </a:r>
            <a:r>
              <a:rPr lang="nl-NL" sz="2000" dirty="0">
                <a:latin typeface="Calibri" panose="020F0502020204030204" pitchFamily="34" charset="0"/>
                <a:ea typeface="Calibri" panose="020F0502020204030204" pitchFamily="34" charset="0"/>
                <a:cs typeface="Times New Roman" panose="02020603050405020304" pitchFamily="18" charset="0"/>
              </a:rPr>
              <a:t>A</a:t>
            </a:r>
            <a:r>
              <a:rPr lang="nl-NL" sz="2000" dirty="0">
                <a:effectLst/>
                <a:latin typeface="Calibri" panose="020F0502020204030204" pitchFamily="34" charset="0"/>
                <a:ea typeface="Calibri" panose="020F0502020204030204" pitchFamily="34" charset="0"/>
                <a:cs typeface="Times New Roman" panose="02020603050405020304" pitchFamily="18" charset="0"/>
              </a:rPr>
              <a:t>irports &amp; Services 3rd</a:t>
            </a:r>
          </a:p>
        </p:txBody>
      </p:sp>
      <p:sp>
        <p:nvSpPr>
          <p:cNvPr id="26" name="Rectangle 25">
            <a:extLst>
              <a:ext uri="{FF2B5EF4-FFF2-40B4-BE49-F238E27FC236}">
                <a16:creationId xmlns:a16="http://schemas.microsoft.com/office/drawing/2014/main" id="{C07D5929-D54E-E644-9553-0B6A19D01BA3}"/>
              </a:ext>
            </a:extLst>
          </p:cNvPr>
          <p:cNvSpPr/>
          <p:nvPr/>
        </p:nvSpPr>
        <p:spPr>
          <a:xfrm>
            <a:off x="940541" y="5785833"/>
            <a:ext cx="10448710" cy="392266"/>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GB" sz="1400" dirty="0"/>
              <a:t>Contract research on all of the above</a:t>
            </a:r>
          </a:p>
        </p:txBody>
      </p:sp>
    </p:spTree>
    <p:extLst>
      <p:ext uri="{BB962C8B-B14F-4D97-AF65-F5344CB8AC3E}">
        <p14:creationId xmlns:p14="http://schemas.microsoft.com/office/powerpoint/2010/main" val="424513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07524-47F4-C5F8-9C9A-77207B1AB7A6}"/>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6A2BC-8CA1-4915-8040-72D81482380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close-up of a diagram&#10;&#10;Description automatically generated">
            <a:extLst>
              <a:ext uri="{FF2B5EF4-FFF2-40B4-BE49-F238E27FC236}">
                <a16:creationId xmlns:a16="http://schemas.microsoft.com/office/drawing/2014/main" id="{383047F8-2129-020F-F3EE-C3059B5C69B2}"/>
              </a:ext>
            </a:extLst>
          </p:cNvPr>
          <p:cNvPicPr>
            <a:picLocks noChangeAspect="1"/>
          </p:cNvPicPr>
          <p:nvPr/>
        </p:nvPicPr>
        <p:blipFill>
          <a:blip r:embed="rId2"/>
          <a:stretch>
            <a:fillRect/>
          </a:stretch>
        </p:blipFill>
        <p:spPr>
          <a:xfrm>
            <a:off x="2073244" y="1104760"/>
            <a:ext cx="9381461" cy="5295760"/>
          </a:xfrm>
          <a:prstGeom prst="rect">
            <a:avLst/>
          </a:prstGeom>
        </p:spPr>
      </p:pic>
      <p:sp>
        <p:nvSpPr>
          <p:cNvPr id="7" name="Title 2">
            <a:extLst>
              <a:ext uri="{FF2B5EF4-FFF2-40B4-BE49-F238E27FC236}">
                <a16:creationId xmlns:a16="http://schemas.microsoft.com/office/drawing/2014/main" id="{5D7B873D-4E34-6332-0D38-62E865BA5B75}"/>
              </a:ext>
            </a:extLst>
          </p:cNvPr>
          <p:cNvSpPr>
            <a:spLocks noGrp="1"/>
          </p:cNvSpPr>
          <p:nvPr>
            <p:ph type="title"/>
          </p:nvPr>
        </p:nvSpPr>
        <p:spPr>
          <a:xfrm>
            <a:off x="1784350" y="552450"/>
            <a:ext cx="8599488" cy="350838"/>
          </a:xfrm>
        </p:spPr>
        <p:txBody>
          <a:bodyPr>
            <a:normAutofit fontScale="90000"/>
          </a:bodyPr>
          <a:lstStyle/>
          <a:p>
            <a:r>
              <a:rPr lang="en-GB" dirty="0"/>
              <a:t>Rooted in the unique NL eco-system</a:t>
            </a:r>
          </a:p>
        </p:txBody>
      </p:sp>
    </p:spTree>
    <p:extLst>
      <p:ext uri="{BB962C8B-B14F-4D97-AF65-F5344CB8AC3E}">
        <p14:creationId xmlns:p14="http://schemas.microsoft.com/office/powerpoint/2010/main" val="2050128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31C3-F68D-7FF3-A063-DF117B3A6AE2}"/>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A101F0C0-8AF9-1C4B-53B3-44FD9F16F5CF}"/>
              </a:ext>
            </a:extLst>
          </p:cNvPr>
          <p:cNvSpPr/>
          <p:nvPr/>
        </p:nvSpPr>
        <p:spPr>
          <a:xfrm>
            <a:off x="3966367" y="1300161"/>
            <a:ext cx="6418261" cy="28170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14F0B67-69FE-CBEB-10C9-9554D543F60D}"/>
              </a:ext>
            </a:extLst>
          </p:cNvPr>
          <p:cNvSpPr>
            <a:spLocks noGrp="1"/>
          </p:cNvSpPr>
          <p:nvPr>
            <p:ph type="title"/>
          </p:nvPr>
        </p:nvSpPr>
        <p:spPr/>
        <p:txBody>
          <a:bodyPr>
            <a:normAutofit fontScale="90000"/>
          </a:bodyPr>
          <a:lstStyle/>
          <a:p>
            <a:r>
              <a:rPr lang="en-US" dirty="0"/>
              <a:t>Content</a:t>
            </a:r>
          </a:p>
        </p:txBody>
      </p:sp>
      <p:sp>
        <p:nvSpPr>
          <p:cNvPr id="5" name="Slide Number Placeholder 4">
            <a:extLst>
              <a:ext uri="{FF2B5EF4-FFF2-40B4-BE49-F238E27FC236}">
                <a16:creationId xmlns:a16="http://schemas.microsoft.com/office/drawing/2014/main" id="{94A95889-60BB-608E-39F8-C0710925D8C6}"/>
              </a:ext>
            </a:extLst>
          </p:cNvPr>
          <p:cNvSpPr>
            <a:spLocks noGrp="1"/>
          </p:cNvSpPr>
          <p:nvPr>
            <p:ph type="sldNum" sz="quarter" idx="14"/>
          </p:nvPr>
        </p:nvSpPr>
        <p:spPr/>
        <p:txBody>
          <a:bodyPr/>
          <a:lstStyle/>
          <a:p>
            <a:fld id="{7006A2BC-8CA1-4915-8040-72D814823802}" type="slidenum">
              <a:rPr lang="nl-NL" smtClean="0"/>
              <a:t>17</a:t>
            </a:fld>
            <a:endParaRPr lang="nl-NL" dirty="0"/>
          </a:p>
        </p:txBody>
      </p:sp>
      <p:sp>
        <p:nvSpPr>
          <p:cNvPr id="3" name="Text Placeholder 2">
            <a:extLst>
              <a:ext uri="{FF2B5EF4-FFF2-40B4-BE49-F238E27FC236}">
                <a16:creationId xmlns:a16="http://schemas.microsoft.com/office/drawing/2014/main" id="{E0FA258B-C93D-5F8E-12A2-6768D99AB915}"/>
              </a:ext>
            </a:extLst>
          </p:cNvPr>
          <p:cNvSpPr>
            <a:spLocks noGrp="1"/>
          </p:cNvSpPr>
          <p:nvPr>
            <p:ph type="body" sz="quarter" idx="4294967295"/>
          </p:nvPr>
        </p:nvSpPr>
        <p:spPr>
          <a:xfrm>
            <a:off x="4063178" y="1410455"/>
            <a:ext cx="6214677" cy="2592000"/>
          </a:xfrm>
        </p:spPr>
        <p:txBody>
          <a:bodyPr>
            <a:normAutofit/>
          </a:bodyPr>
          <a:lstStyle/>
          <a:p>
            <a:r>
              <a:rPr lang="en-US" sz="1800" dirty="0"/>
              <a:t>Introduction</a:t>
            </a:r>
          </a:p>
          <a:p>
            <a:r>
              <a:rPr lang="en-US" sz="1800" dirty="0"/>
              <a:t>Overview of aerospace industry characteristics</a:t>
            </a:r>
          </a:p>
          <a:p>
            <a:r>
              <a:rPr lang="en-US" dirty="0"/>
              <a:t>Netherlands industry position </a:t>
            </a:r>
          </a:p>
          <a:p>
            <a:r>
              <a:rPr lang="en-US" sz="1800" b="1" dirty="0"/>
              <a:t>Market analysis – large commercial</a:t>
            </a:r>
          </a:p>
          <a:p>
            <a:r>
              <a:rPr lang="en-US" sz="1800" dirty="0"/>
              <a:t>NL opportunities &amp; threats, strengths &amp; weaknesses</a:t>
            </a:r>
          </a:p>
          <a:p>
            <a:r>
              <a:rPr lang="en-US" sz="1800" dirty="0"/>
              <a:t>Next steps</a:t>
            </a:r>
          </a:p>
          <a:p>
            <a:endParaRPr lang="en-US" dirty="0"/>
          </a:p>
        </p:txBody>
      </p:sp>
      <p:pic>
        <p:nvPicPr>
          <p:cNvPr id="30" name="Picture Placeholder 29">
            <a:extLst>
              <a:ext uri="{FF2B5EF4-FFF2-40B4-BE49-F238E27FC236}">
                <a16:creationId xmlns:a16="http://schemas.microsoft.com/office/drawing/2014/main" id="{EF88B92B-1930-0184-A32E-BA00D3D818D7}"/>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92" b="992"/>
          <a:stretch>
            <a:fillRect/>
          </a:stretch>
        </p:blipFill>
        <p:spPr>
          <a:prstGeom prst="rect">
            <a:avLst/>
          </a:prstGeom>
        </p:spPr>
      </p:pic>
      <p:pic>
        <p:nvPicPr>
          <p:cNvPr id="31" name="Picture Placeholder 30">
            <a:extLst>
              <a:ext uri="{FF2B5EF4-FFF2-40B4-BE49-F238E27FC236}">
                <a16:creationId xmlns:a16="http://schemas.microsoft.com/office/drawing/2014/main" id="{4FDD71F4-97BB-B6BE-DC71-209BCA60A21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92" b="992"/>
          <a:stretch>
            <a:fillRect/>
          </a:stretch>
        </p:blipFill>
        <p:spPr>
          <a:prstGeom prst="rect">
            <a:avLst/>
          </a:prstGeom>
        </p:spPr>
      </p:pic>
      <p:pic>
        <p:nvPicPr>
          <p:cNvPr id="32" name="Picture Placeholder 31">
            <a:extLst>
              <a:ext uri="{FF2B5EF4-FFF2-40B4-BE49-F238E27FC236}">
                <a16:creationId xmlns:a16="http://schemas.microsoft.com/office/drawing/2014/main" id="{AC104A7F-55AB-68D4-A66E-0255BD2A6556}"/>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992" b="992"/>
          <a:stretch>
            <a:fillRect/>
          </a:stretch>
        </p:blipFill>
        <p:spPr>
          <a:prstGeom prst="rect">
            <a:avLst/>
          </a:prstGeom>
        </p:spPr>
      </p:pic>
      <p:pic>
        <p:nvPicPr>
          <p:cNvPr id="50" name="Picture Placeholder 49">
            <a:extLst>
              <a:ext uri="{FF2B5EF4-FFF2-40B4-BE49-F238E27FC236}">
                <a16:creationId xmlns:a16="http://schemas.microsoft.com/office/drawing/2014/main" id="{BED53052-F334-2596-542C-BFF174B883A5}"/>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992" b="992"/>
          <a:stretch>
            <a:fillRect/>
          </a:stretch>
        </p:blipFill>
        <p:spPr>
          <a:prstGeom prst="rect">
            <a:avLst/>
          </a:prstGeom>
        </p:spPr>
      </p:pic>
      <p:pic>
        <p:nvPicPr>
          <p:cNvPr id="53" name="Picture Placeholder 52">
            <a:extLst>
              <a:ext uri="{FF2B5EF4-FFF2-40B4-BE49-F238E27FC236}">
                <a16:creationId xmlns:a16="http://schemas.microsoft.com/office/drawing/2014/main" id="{68BD97EB-09BB-3416-C946-47F4A6DAA002}"/>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92" b="992"/>
          <a:stretch>
            <a:fillRect/>
          </a:stretch>
        </p:blipFill>
        <p:spPr>
          <a:prstGeom prst="rect">
            <a:avLst/>
          </a:prstGeom>
        </p:spPr>
      </p:pic>
      <p:pic>
        <p:nvPicPr>
          <p:cNvPr id="56" name="Picture Placeholder 55">
            <a:extLst>
              <a:ext uri="{FF2B5EF4-FFF2-40B4-BE49-F238E27FC236}">
                <a16:creationId xmlns:a16="http://schemas.microsoft.com/office/drawing/2014/main" id="{A74B0F6F-DD97-7539-2596-BDE18007AC89}"/>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992" b="992"/>
          <a:stretch>
            <a:fillRect/>
          </a:stretch>
        </p:blipFill>
        <p:spPr>
          <a:prstGeom prst="rect">
            <a:avLst/>
          </a:prstGeom>
        </p:spPr>
      </p:pic>
      <p:pic>
        <p:nvPicPr>
          <p:cNvPr id="2" name="Picture 1">
            <a:extLst>
              <a:ext uri="{FF2B5EF4-FFF2-40B4-BE49-F238E27FC236}">
                <a16:creationId xmlns:a16="http://schemas.microsoft.com/office/drawing/2014/main" id="{A3A143F3-4FE8-FEE2-CB2E-79270712CE9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0253" y="2884406"/>
            <a:ext cx="3777838" cy="1369783"/>
          </a:xfrm>
          <a:prstGeom prst="rect">
            <a:avLst/>
          </a:prstGeom>
          <a:noFill/>
        </p:spPr>
      </p:pic>
    </p:spTree>
    <p:extLst>
      <p:ext uri="{BB962C8B-B14F-4D97-AF65-F5344CB8AC3E}">
        <p14:creationId xmlns:p14="http://schemas.microsoft.com/office/powerpoint/2010/main" val="836131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8D4C8-6DEB-5F17-3AEE-420C01B1C4FB}"/>
              </a:ext>
            </a:extLst>
          </p:cNvPr>
          <p:cNvSpPr>
            <a:spLocks noGrp="1"/>
          </p:cNvSpPr>
          <p:nvPr>
            <p:ph type="title"/>
          </p:nvPr>
        </p:nvSpPr>
        <p:spPr/>
        <p:txBody>
          <a:bodyPr>
            <a:normAutofit fontScale="90000"/>
          </a:bodyPr>
          <a:lstStyle/>
          <a:p>
            <a:r>
              <a:rPr lang="en-GB" dirty="0"/>
              <a:t>Market - PESTLE analysis</a:t>
            </a:r>
          </a:p>
        </p:txBody>
      </p:sp>
      <p:sp>
        <p:nvSpPr>
          <p:cNvPr id="4" name="Slide Number Placeholder 3">
            <a:extLst>
              <a:ext uri="{FF2B5EF4-FFF2-40B4-BE49-F238E27FC236}">
                <a16:creationId xmlns:a16="http://schemas.microsoft.com/office/drawing/2014/main" id="{91ADD912-6BB7-3B45-A2F2-5E154A20204C}"/>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6A2BC-8CA1-4915-8040-72D81482380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5253ECA-814B-BB9D-7B35-614821A0E5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580" y="1327720"/>
            <a:ext cx="10426320" cy="4858475"/>
          </a:xfrm>
          <a:prstGeom prst="rect">
            <a:avLst/>
          </a:prstGeom>
          <a:noFill/>
        </p:spPr>
      </p:pic>
    </p:spTree>
    <p:extLst>
      <p:ext uri="{BB962C8B-B14F-4D97-AF65-F5344CB8AC3E}">
        <p14:creationId xmlns:p14="http://schemas.microsoft.com/office/powerpoint/2010/main" val="1507016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28907C-D467-07F6-1A94-6A12F24F618B}"/>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6A2BC-8CA1-4915-8040-72D81482380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graph of a flight&#10;&#10;Description automatically generated with medium confidence">
            <a:extLst>
              <a:ext uri="{FF2B5EF4-FFF2-40B4-BE49-F238E27FC236}">
                <a16:creationId xmlns:a16="http://schemas.microsoft.com/office/drawing/2014/main" id="{A60C2DAA-301D-6265-1389-6323BB2323AC}"/>
              </a:ext>
            </a:extLst>
          </p:cNvPr>
          <p:cNvPicPr>
            <a:picLocks noChangeAspect="1"/>
          </p:cNvPicPr>
          <p:nvPr/>
        </p:nvPicPr>
        <p:blipFill>
          <a:blip r:embed="rId2"/>
          <a:stretch>
            <a:fillRect/>
          </a:stretch>
        </p:blipFill>
        <p:spPr>
          <a:xfrm>
            <a:off x="3197051" y="940114"/>
            <a:ext cx="5797897" cy="3055387"/>
          </a:xfrm>
          <a:prstGeom prst="rect">
            <a:avLst/>
          </a:prstGeom>
        </p:spPr>
      </p:pic>
      <p:sp>
        <p:nvSpPr>
          <p:cNvPr id="2" name="Title 2">
            <a:extLst>
              <a:ext uri="{FF2B5EF4-FFF2-40B4-BE49-F238E27FC236}">
                <a16:creationId xmlns:a16="http://schemas.microsoft.com/office/drawing/2014/main" id="{0F6D16B5-245C-B270-B1AC-5268D89F28C0}"/>
              </a:ext>
            </a:extLst>
          </p:cNvPr>
          <p:cNvSpPr txBox="1">
            <a:spLocks/>
          </p:cNvSpPr>
          <p:nvPr/>
        </p:nvSpPr>
        <p:spPr>
          <a:xfrm>
            <a:off x="1783686" y="551856"/>
            <a:ext cx="8600942" cy="35093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lang="en-US" sz="2200" b="1" kern="1200" smtClean="0">
                <a:solidFill>
                  <a:srgbClr val="002060"/>
                </a:solidFill>
                <a:latin typeface="Arial" panose="020B0604020202020204" pitchFamily="34" charset="0"/>
                <a:ea typeface="+mn-ea"/>
                <a:cs typeface="Arial" panose="020B0604020202020204" pitchFamily="34" charset="0"/>
              </a:defRPr>
            </a:lvl1pPr>
          </a:lstStyle>
          <a:p>
            <a:r>
              <a:rPr lang="en-GB" dirty="0"/>
              <a:t>Market analysis - new aircraft production – growing fleets (and MRO)</a:t>
            </a:r>
          </a:p>
        </p:txBody>
      </p:sp>
      <p:pic>
        <p:nvPicPr>
          <p:cNvPr id="3" name="Picture 2" descr="A screenshot of a computer screen&#10;&#10;Description automatically generated">
            <a:extLst>
              <a:ext uri="{FF2B5EF4-FFF2-40B4-BE49-F238E27FC236}">
                <a16:creationId xmlns:a16="http://schemas.microsoft.com/office/drawing/2014/main" id="{28894F0D-AF9E-E8BF-BFAA-1DACB3F69FD2}"/>
              </a:ext>
            </a:extLst>
          </p:cNvPr>
          <p:cNvPicPr>
            <a:picLocks noChangeAspect="1"/>
          </p:cNvPicPr>
          <p:nvPr/>
        </p:nvPicPr>
        <p:blipFill>
          <a:blip r:embed="rId3"/>
          <a:stretch>
            <a:fillRect/>
          </a:stretch>
        </p:blipFill>
        <p:spPr>
          <a:xfrm>
            <a:off x="3197051" y="3981254"/>
            <a:ext cx="6031606" cy="2601828"/>
          </a:xfrm>
          <a:prstGeom prst="rect">
            <a:avLst/>
          </a:prstGeom>
        </p:spPr>
      </p:pic>
    </p:spTree>
    <p:extLst>
      <p:ext uri="{BB962C8B-B14F-4D97-AF65-F5344CB8AC3E}">
        <p14:creationId xmlns:p14="http://schemas.microsoft.com/office/powerpoint/2010/main" val="137223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3966367" y="1300161"/>
            <a:ext cx="6418261" cy="28170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a:t>Content</a:t>
            </a:r>
          </a:p>
        </p:txBody>
      </p:sp>
      <p:sp>
        <p:nvSpPr>
          <p:cNvPr id="5" name="Slide Number Placeholder 4"/>
          <p:cNvSpPr>
            <a:spLocks noGrp="1"/>
          </p:cNvSpPr>
          <p:nvPr>
            <p:ph type="sldNum" sz="quarter" idx="14"/>
          </p:nvPr>
        </p:nvSpPr>
        <p:spPr/>
        <p:txBody>
          <a:bodyPr/>
          <a:lstStyle/>
          <a:p>
            <a:fld id="{7006A2BC-8CA1-4915-8040-72D814823802}" type="slidenum">
              <a:rPr lang="nl-NL" smtClean="0"/>
              <a:t>2</a:t>
            </a:fld>
            <a:endParaRPr lang="nl-NL" dirty="0"/>
          </a:p>
        </p:txBody>
      </p:sp>
      <p:sp>
        <p:nvSpPr>
          <p:cNvPr id="3" name="Text Placeholder 2"/>
          <p:cNvSpPr>
            <a:spLocks noGrp="1"/>
          </p:cNvSpPr>
          <p:nvPr>
            <p:ph type="body" sz="quarter" idx="4294967295"/>
          </p:nvPr>
        </p:nvSpPr>
        <p:spPr>
          <a:xfrm>
            <a:off x="4063178" y="1410455"/>
            <a:ext cx="6214677" cy="2592000"/>
          </a:xfrm>
        </p:spPr>
        <p:txBody>
          <a:bodyPr>
            <a:normAutofit/>
          </a:bodyPr>
          <a:lstStyle/>
          <a:p>
            <a:r>
              <a:rPr lang="en-US" sz="1800" b="1" dirty="0"/>
              <a:t>Introduction</a:t>
            </a:r>
          </a:p>
          <a:p>
            <a:r>
              <a:rPr lang="en-US" sz="1800" dirty="0"/>
              <a:t>Overview of aerospace industry characteristics</a:t>
            </a:r>
          </a:p>
          <a:p>
            <a:r>
              <a:rPr lang="en-US" dirty="0"/>
              <a:t>Netherlands industry position </a:t>
            </a:r>
          </a:p>
          <a:p>
            <a:r>
              <a:rPr lang="en-US" sz="1800" dirty="0"/>
              <a:t>Market analysis – large commercial</a:t>
            </a:r>
          </a:p>
          <a:p>
            <a:r>
              <a:rPr lang="en-US" sz="1800" dirty="0"/>
              <a:t>NL opportunities &amp; threats, strengths &amp; weaknesses</a:t>
            </a:r>
          </a:p>
          <a:p>
            <a:r>
              <a:rPr lang="en-US" sz="1800" dirty="0"/>
              <a:t>Next steps</a:t>
            </a:r>
          </a:p>
          <a:p>
            <a:endParaRPr lang="en-US" dirty="0"/>
          </a:p>
        </p:txBody>
      </p:sp>
      <p:pic>
        <p:nvPicPr>
          <p:cNvPr id="30" name="Picture Placeholder 29"/>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92" b="992"/>
          <a:stretch>
            <a:fillRect/>
          </a:stretch>
        </p:blipFill>
        <p:spPr>
          <a:prstGeom prst="rect">
            <a:avLst/>
          </a:prstGeom>
        </p:spPr>
      </p:pic>
      <p:pic>
        <p:nvPicPr>
          <p:cNvPr id="31" name="Picture Placeholder 30"/>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92" b="992"/>
          <a:stretch>
            <a:fillRect/>
          </a:stretch>
        </p:blipFill>
        <p:spPr>
          <a:prstGeom prst="rect">
            <a:avLst/>
          </a:prstGeom>
        </p:spPr>
      </p:pic>
      <p:pic>
        <p:nvPicPr>
          <p:cNvPr id="32" name="Picture Placeholder 31"/>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992" b="992"/>
          <a:stretch>
            <a:fillRect/>
          </a:stretch>
        </p:blipFill>
        <p:spPr>
          <a:prstGeom prst="rect">
            <a:avLst/>
          </a:prstGeom>
        </p:spPr>
      </p:pic>
      <p:pic>
        <p:nvPicPr>
          <p:cNvPr id="50" name="Picture Placeholder 49"/>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992" b="992"/>
          <a:stretch>
            <a:fillRect/>
          </a:stretch>
        </p:blipFill>
        <p:spPr>
          <a:prstGeom prst="rect">
            <a:avLst/>
          </a:prstGeom>
        </p:spPr>
      </p:pic>
      <p:pic>
        <p:nvPicPr>
          <p:cNvPr id="53" name="Picture Placeholder 52"/>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92" b="992"/>
          <a:stretch>
            <a:fillRect/>
          </a:stretch>
        </p:blipFill>
        <p:spPr>
          <a:prstGeom prst="rect">
            <a:avLst/>
          </a:prstGeom>
        </p:spPr>
      </p:pic>
      <p:pic>
        <p:nvPicPr>
          <p:cNvPr id="56" name="Picture Placeholder 55"/>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992" b="992"/>
          <a:stretch>
            <a:fillRect/>
          </a:stretch>
        </p:blipFill>
        <p:spPr>
          <a:prstGeom prst="rect">
            <a:avLst/>
          </a:prstGeom>
        </p:spPr>
      </p:pic>
      <p:pic>
        <p:nvPicPr>
          <p:cNvPr id="2" name="Picture 1">
            <a:extLst>
              <a:ext uri="{FF2B5EF4-FFF2-40B4-BE49-F238E27FC236}">
                <a16:creationId xmlns:a16="http://schemas.microsoft.com/office/drawing/2014/main" id="{4CFC0A22-9345-691C-0761-6C18D1CCAE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0253" y="2884406"/>
            <a:ext cx="3777838" cy="1369783"/>
          </a:xfrm>
          <a:prstGeom prst="rect">
            <a:avLst/>
          </a:prstGeom>
          <a:noFill/>
        </p:spPr>
      </p:pic>
    </p:spTree>
    <p:extLst>
      <p:ext uri="{BB962C8B-B14F-4D97-AF65-F5344CB8AC3E}">
        <p14:creationId xmlns:p14="http://schemas.microsoft.com/office/powerpoint/2010/main" val="3954983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97629F-0A96-6030-1E4F-21A0466605F1}"/>
              </a:ext>
            </a:extLst>
          </p:cNvPr>
          <p:cNvSpPr>
            <a:spLocks noGrp="1"/>
          </p:cNvSpPr>
          <p:nvPr>
            <p:ph type="body" sz="quarter" idx="28"/>
          </p:nvPr>
        </p:nvSpPr>
        <p:spPr>
          <a:xfrm>
            <a:off x="381691" y="1257550"/>
            <a:ext cx="3915383" cy="4265986"/>
          </a:xfrm>
        </p:spPr>
        <p:txBody>
          <a:bodyPr>
            <a:normAutofit lnSpcReduction="10000"/>
          </a:bodyPr>
          <a:lstStyle/>
          <a:p>
            <a:pPr marL="0" indent="0">
              <a:buNone/>
            </a:pPr>
            <a:r>
              <a:rPr lang="en-US" sz="1800" b="1" i="0" u="none" strike="noStrike" baseline="0" dirty="0">
                <a:latin typeface="Calibri" panose="020F0502020204030204" pitchFamily="34" charset="0"/>
              </a:rPr>
              <a:t>Development </a:t>
            </a:r>
            <a:r>
              <a:rPr lang="en-US" b="1" dirty="0">
                <a:latin typeface="Calibri" panose="020F0502020204030204" pitchFamily="34" charset="0"/>
              </a:rPr>
              <a:t>&amp;</a:t>
            </a:r>
            <a:r>
              <a:rPr lang="en-US" sz="1800" b="1" i="0" u="none" strike="noStrike" baseline="0" dirty="0">
                <a:latin typeface="Calibri" panose="020F0502020204030204" pitchFamily="34" charset="0"/>
              </a:rPr>
              <a:t> Production Programs run for several decades</a:t>
            </a:r>
          </a:p>
          <a:p>
            <a:endParaRPr lang="en-US" sz="1800" b="1" i="0" u="none" strike="noStrike" baseline="0" dirty="0">
              <a:highlight>
                <a:srgbClr val="FFFF00"/>
              </a:highlight>
              <a:latin typeface="Calibri" panose="020F0502020204030204" pitchFamily="34" charset="0"/>
            </a:endParaRPr>
          </a:p>
          <a:p>
            <a:r>
              <a:rPr lang="en-US" sz="1700" dirty="0">
                <a:latin typeface="Calibri" panose="020F0502020204030204" pitchFamily="34" charset="0"/>
              </a:rPr>
              <a:t>Technology and related suppliers are selected during development</a:t>
            </a:r>
          </a:p>
          <a:p>
            <a:r>
              <a:rPr lang="en-US" sz="1700" dirty="0">
                <a:latin typeface="Calibri" panose="020F0502020204030204" pitchFamily="34" charset="0"/>
              </a:rPr>
              <a:t>Supply chain positions in a program are therefore only open at the start and often last for the full life cycle</a:t>
            </a:r>
          </a:p>
          <a:p>
            <a:r>
              <a:rPr lang="en-US" sz="1700" dirty="0">
                <a:latin typeface="Calibri" panose="020F0502020204030204" pitchFamily="34" charset="0"/>
              </a:rPr>
              <a:t>Offering best in class technology is not sufficient to be selected, also other factors play a role (price, life cycle cost and value, quality and industrial robustness, value adding services, and risk)</a:t>
            </a:r>
          </a:p>
          <a:p>
            <a:r>
              <a:rPr lang="en-US" sz="1700" dirty="0">
                <a:latin typeface="Calibri" panose="020F0502020204030204" pitchFamily="34" charset="0"/>
              </a:rPr>
              <a:t>Only lower value parts and subcontracts come on the market more often, but face fierce competition</a:t>
            </a:r>
          </a:p>
          <a:p>
            <a:endParaRPr lang="nl-NL" dirty="0">
              <a:highlight>
                <a:srgbClr val="FFFF00"/>
              </a:highlight>
              <a:latin typeface="Calibri" panose="020F0502020204030204" pitchFamily="34" charset="0"/>
            </a:endParaRPr>
          </a:p>
          <a:p>
            <a:endParaRPr lang="nl-NL" sz="1800" b="1" i="0" u="none" strike="noStrike" baseline="0" dirty="0">
              <a:highlight>
                <a:srgbClr val="FFFF00"/>
              </a:highlight>
              <a:latin typeface="Calibri" panose="020F0502020204030204" pitchFamily="34" charset="0"/>
            </a:endParaRPr>
          </a:p>
          <a:p>
            <a:endParaRPr lang="nl-NL" dirty="0"/>
          </a:p>
        </p:txBody>
      </p:sp>
      <p:sp>
        <p:nvSpPr>
          <p:cNvPr id="3" name="Title 2">
            <a:extLst>
              <a:ext uri="{FF2B5EF4-FFF2-40B4-BE49-F238E27FC236}">
                <a16:creationId xmlns:a16="http://schemas.microsoft.com/office/drawing/2014/main" id="{1CFEF3BE-0C2D-27A7-6CC6-E697C9FADEAC}"/>
              </a:ext>
            </a:extLst>
          </p:cNvPr>
          <p:cNvSpPr>
            <a:spLocks noGrp="1"/>
          </p:cNvSpPr>
          <p:nvPr>
            <p:ph type="title"/>
          </p:nvPr>
        </p:nvSpPr>
        <p:spPr>
          <a:xfrm>
            <a:off x="487569" y="538528"/>
            <a:ext cx="8600942" cy="350934"/>
          </a:xfrm>
        </p:spPr>
        <p:txBody>
          <a:bodyPr>
            <a:normAutofit/>
          </a:bodyPr>
          <a:lstStyle/>
          <a:p>
            <a:r>
              <a:rPr lang="nl-NL" sz="1800" dirty="0"/>
              <a:t>Aircraft Development - </a:t>
            </a:r>
            <a:r>
              <a:rPr lang="nl-NL" sz="1800" dirty="0" err="1"/>
              <a:t>Current</a:t>
            </a:r>
            <a:r>
              <a:rPr lang="nl-NL" sz="1800" dirty="0"/>
              <a:t> &amp; </a:t>
            </a:r>
            <a:r>
              <a:rPr lang="nl-NL" sz="1800" dirty="0" err="1"/>
              <a:t>Future</a:t>
            </a:r>
            <a:r>
              <a:rPr lang="nl-NL" sz="1800" dirty="0"/>
              <a:t> programs</a:t>
            </a:r>
          </a:p>
        </p:txBody>
      </p:sp>
      <p:sp>
        <p:nvSpPr>
          <p:cNvPr id="4" name="Slide Number Placeholder 3">
            <a:extLst>
              <a:ext uri="{FF2B5EF4-FFF2-40B4-BE49-F238E27FC236}">
                <a16:creationId xmlns:a16="http://schemas.microsoft.com/office/drawing/2014/main" id="{C24F62A5-37A8-B944-D155-AEEC82A8A68F}"/>
              </a:ext>
            </a:extLst>
          </p:cNvPr>
          <p:cNvSpPr>
            <a:spLocks noGrp="1"/>
          </p:cNvSpPr>
          <p:nvPr>
            <p:ph type="sldNum" sz="quarter" idx="14"/>
          </p:nvPr>
        </p:nvSpPr>
        <p:spPr/>
        <p:txBody>
          <a:bodyPr/>
          <a:lstStyle/>
          <a:p>
            <a:fld id="{7006A2BC-8CA1-4915-8040-72D814823802}" type="slidenum">
              <a:rPr lang="nl-NL" smtClean="0"/>
              <a:t>20</a:t>
            </a:fld>
            <a:endParaRPr lang="nl-NL" dirty="0"/>
          </a:p>
        </p:txBody>
      </p:sp>
      <p:pic>
        <p:nvPicPr>
          <p:cNvPr id="6" name="Picture 5">
            <a:extLst>
              <a:ext uri="{FF2B5EF4-FFF2-40B4-BE49-F238E27FC236}">
                <a16:creationId xmlns:a16="http://schemas.microsoft.com/office/drawing/2014/main" id="{FAA8A6BD-8C2B-7303-7F3A-69015F13A809}"/>
              </a:ext>
            </a:extLst>
          </p:cNvPr>
          <p:cNvPicPr>
            <a:picLocks noChangeAspect="1"/>
          </p:cNvPicPr>
          <p:nvPr/>
        </p:nvPicPr>
        <p:blipFill rotWithShape="1">
          <a:blip r:embed="rId2"/>
          <a:srcRect b="15857"/>
          <a:stretch/>
        </p:blipFill>
        <p:spPr>
          <a:xfrm>
            <a:off x="4129836" y="1642793"/>
            <a:ext cx="7864421" cy="3739426"/>
          </a:xfrm>
          <a:prstGeom prst="rect">
            <a:avLst/>
          </a:prstGeom>
        </p:spPr>
      </p:pic>
      <p:sp>
        <p:nvSpPr>
          <p:cNvPr id="5" name="Rectangle 16">
            <a:extLst>
              <a:ext uri="{FF2B5EF4-FFF2-40B4-BE49-F238E27FC236}">
                <a16:creationId xmlns:a16="http://schemas.microsoft.com/office/drawing/2014/main" id="{1BF2A891-44EF-A392-4A84-3518B23F46C8}"/>
              </a:ext>
            </a:extLst>
          </p:cNvPr>
          <p:cNvSpPr/>
          <p:nvPr/>
        </p:nvSpPr>
        <p:spPr>
          <a:xfrm>
            <a:off x="5224370" y="1127665"/>
            <a:ext cx="2421407"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rgbClr val="FF0000"/>
                </a:solidFill>
              </a:rPr>
              <a:t>Production &amp; MRO for current design aircraft</a:t>
            </a:r>
          </a:p>
        </p:txBody>
      </p:sp>
      <p:sp>
        <p:nvSpPr>
          <p:cNvPr id="7" name="Rectangle 16">
            <a:extLst>
              <a:ext uri="{FF2B5EF4-FFF2-40B4-BE49-F238E27FC236}">
                <a16:creationId xmlns:a16="http://schemas.microsoft.com/office/drawing/2014/main" id="{773D5ECF-5EF9-148A-CD49-E542E550B894}"/>
              </a:ext>
            </a:extLst>
          </p:cNvPr>
          <p:cNvSpPr/>
          <p:nvPr/>
        </p:nvSpPr>
        <p:spPr>
          <a:xfrm>
            <a:off x="8573073" y="1099664"/>
            <a:ext cx="2519265" cy="4018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dirty="0">
                <a:solidFill>
                  <a:srgbClr val="FF0000"/>
                </a:solidFill>
              </a:rPr>
              <a:t>Transition to new designs and upgraded aircraft</a:t>
            </a:r>
          </a:p>
        </p:txBody>
      </p:sp>
      <p:sp>
        <p:nvSpPr>
          <p:cNvPr id="8" name="Left Brace 7">
            <a:extLst>
              <a:ext uri="{FF2B5EF4-FFF2-40B4-BE49-F238E27FC236}">
                <a16:creationId xmlns:a16="http://schemas.microsoft.com/office/drawing/2014/main" id="{B340E3C0-3868-780D-027F-7FAD23A3CCCE}"/>
              </a:ext>
            </a:extLst>
          </p:cNvPr>
          <p:cNvSpPr/>
          <p:nvPr/>
        </p:nvSpPr>
        <p:spPr>
          <a:xfrm rot="5400000">
            <a:off x="6306644" y="61950"/>
            <a:ext cx="256861" cy="3418548"/>
          </a:xfrm>
          <a:prstGeom prst="leftBrace">
            <a:avLst>
              <a:gd name="adj1" fmla="val 8333"/>
              <a:gd name="adj2" fmla="val 50819"/>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Left Brace 8">
            <a:extLst>
              <a:ext uri="{FF2B5EF4-FFF2-40B4-BE49-F238E27FC236}">
                <a16:creationId xmlns:a16="http://schemas.microsoft.com/office/drawing/2014/main" id="{668F305E-3632-1783-E95F-6B4BFD1CB9D5}"/>
              </a:ext>
            </a:extLst>
          </p:cNvPr>
          <p:cNvSpPr/>
          <p:nvPr/>
        </p:nvSpPr>
        <p:spPr>
          <a:xfrm rot="5400000">
            <a:off x="9811196" y="61950"/>
            <a:ext cx="256861" cy="3418548"/>
          </a:xfrm>
          <a:prstGeom prst="leftBrace">
            <a:avLst>
              <a:gd name="adj1" fmla="val 8333"/>
              <a:gd name="adj2" fmla="val 508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4781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7B4CB-B9CC-04FE-94F1-6D651805AA43}"/>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2609C3B9-DD93-DDD5-4A3B-EE5C1C255A9D}"/>
              </a:ext>
            </a:extLst>
          </p:cNvPr>
          <p:cNvSpPr/>
          <p:nvPr/>
        </p:nvSpPr>
        <p:spPr>
          <a:xfrm>
            <a:off x="3966367" y="1300161"/>
            <a:ext cx="6418261" cy="28170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5D0317A-3F2B-B64F-A6B4-3B367D9625A6}"/>
              </a:ext>
            </a:extLst>
          </p:cNvPr>
          <p:cNvSpPr>
            <a:spLocks noGrp="1"/>
          </p:cNvSpPr>
          <p:nvPr>
            <p:ph type="title"/>
          </p:nvPr>
        </p:nvSpPr>
        <p:spPr/>
        <p:txBody>
          <a:bodyPr>
            <a:normAutofit fontScale="90000"/>
          </a:bodyPr>
          <a:lstStyle/>
          <a:p>
            <a:r>
              <a:rPr lang="en-US" dirty="0"/>
              <a:t>Content</a:t>
            </a:r>
          </a:p>
        </p:txBody>
      </p:sp>
      <p:sp>
        <p:nvSpPr>
          <p:cNvPr id="5" name="Slide Number Placeholder 4">
            <a:extLst>
              <a:ext uri="{FF2B5EF4-FFF2-40B4-BE49-F238E27FC236}">
                <a16:creationId xmlns:a16="http://schemas.microsoft.com/office/drawing/2014/main" id="{4EE4DB36-FEF4-DDA5-A7D6-81EF8F8DEBB5}"/>
              </a:ext>
            </a:extLst>
          </p:cNvPr>
          <p:cNvSpPr>
            <a:spLocks noGrp="1"/>
          </p:cNvSpPr>
          <p:nvPr>
            <p:ph type="sldNum" sz="quarter" idx="14"/>
          </p:nvPr>
        </p:nvSpPr>
        <p:spPr/>
        <p:txBody>
          <a:bodyPr/>
          <a:lstStyle/>
          <a:p>
            <a:fld id="{7006A2BC-8CA1-4915-8040-72D814823802}" type="slidenum">
              <a:rPr lang="nl-NL" smtClean="0"/>
              <a:t>21</a:t>
            </a:fld>
            <a:endParaRPr lang="nl-NL" dirty="0"/>
          </a:p>
        </p:txBody>
      </p:sp>
      <p:sp>
        <p:nvSpPr>
          <p:cNvPr id="3" name="Text Placeholder 2">
            <a:extLst>
              <a:ext uri="{FF2B5EF4-FFF2-40B4-BE49-F238E27FC236}">
                <a16:creationId xmlns:a16="http://schemas.microsoft.com/office/drawing/2014/main" id="{6BFB5496-0C70-D759-1822-656EA3BD037A}"/>
              </a:ext>
            </a:extLst>
          </p:cNvPr>
          <p:cNvSpPr>
            <a:spLocks noGrp="1"/>
          </p:cNvSpPr>
          <p:nvPr>
            <p:ph type="body" sz="quarter" idx="4294967295"/>
          </p:nvPr>
        </p:nvSpPr>
        <p:spPr>
          <a:xfrm>
            <a:off x="4063178" y="1410455"/>
            <a:ext cx="6214677" cy="2592000"/>
          </a:xfrm>
        </p:spPr>
        <p:txBody>
          <a:bodyPr>
            <a:normAutofit/>
          </a:bodyPr>
          <a:lstStyle/>
          <a:p>
            <a:r>
              <a:rPr lang="en-US" sz="1800" dirty="0"/>
              <a:t>Introduction</a:t>
            </a:r>
          </a:p>
          <a:p>
            <a:r>
              <a:rPr lang="en-US" sz="1800" dirty="0"/>
              <a:t>Overview of aerospace industry characteristics</a:t>
            </a:r>
          </a:p>
          <a:p>
            <a:r>
              <a:rPr lang="en-US" dirty="0"/>
              <a:t>Netherlands industry position </a:t>
            </a:r>
          </a:p>
          <a:p>
            <a:r>
              <a:rPr lang="en-US" sz="1800" dirty="0"/>
              <a:t>Market analysis – large commercial</a:t>
            </a:r>
          </a:p>
          <a:p>
            <a:r>
              <a:rPr lang="en-US" sz="1800" b="1" dirty="0"/>
              <a:t>NL opportunities &amp; threats, strengths &amp; weaknesses</a:t>
            </a:r>
          </a:p>
          <a:p>
            <a:r>
              <a:rPr lang="en-US" sz="1800" dirty="0"/>
              <a:t>Next steps</a:t>
            </a:r>
          </a:p>
          <a:p>
            <a:endParaRPr lang="en-US" dirty="0"/>
          </a:p>
        </p:txBody>
      </p:sp>
      <p:pic>
        <p:nvPicPr>
          <p:cNvPr id="30" name="Picture Placeholder 29">
            <a:extLst>
              <a:ext uri="{FF2B5EF4-FFF2-40B4-BE49-F238E27FC236}">
                <a16:creationId xmlns:a16="http://schemas.microsoft.com/office/drawing/2014/main" id="{4A9B6D12-4D61-EADC-552C-0303066E279F}"/>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92" b="992"/>
          <a:stretch>
            <a:fillRect/>
          </a:stretch>
        </p:blipFill>
        <p:spPr>
          <a:prstGeom prst="rect">
            <a:avLst/>
          </a:prstGeom>
        </p:spPr>
      </p:pic>
      <p:pic>
        <p:nvPicPr>
          <p:cNvPr id="31" name="Picture Placeholder 30">
            <a:extLst>
              <a:ext uri="{FF2B5EF4-FFF2-40B4-BE49-F238E27FC236}">
                <a16:creationId xmlns:a16="http://schemas.microsoft.com/office/drawing/2014/main" id="{A9750498-882A-4DD5-4592-821D5D480A6D}"/>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92" b="992"/>
          <a:stretch>
            <a:fillRect/>
          </a:stretch>
        </p:blipFill>
        <p:spPr>
          <a:prstGeom prst="rect">
            <a:avLst/>
          </a:prstGeom>
        </p:spPr>
      </p:pic>
      <p:pic>
        <p:nvPicPr>
          <p:cNvPr id="32" name="Picture Placeholder 31">
            <a:extLst>
              <a:ext uri="{FF2B5EF4-FFF2-40B4-BE49-F238E27FC236}">
                <a16:creationId xmlns:a16="http://schemas.microsoft.com/office/drawing/2014/main" id="{09DB1B69-40F7-3423-95BA-1144F1347EDA}"/>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992" b="992"/>
          <a:stretch>
            <a:fillRect/>
          </a:stretch>
        </p:blipFill>
        <p:spPr>
          <a:prstGeom prst="rect">
            <a:avLst/>
          </a:prstGeom>
        </p:spPr>
      </p:pic>
      <p:pic>
        <p:nvPicPr>
          <p:cNvPr id="50" name="Picture Placeholder 49">
            <a:extLst>
              <a:ext uri="{FF2B5EF4-FFF2-40B4-BE49-F238E27FC236}">
                <a16:creationId xmlns:a16="http://schemas.microsoft.com/office/drawing/2014/main" id="{33C9C0DF-2AF2-3FAE-CD3F-99C52B887D5D}"/>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992" b="992"/>
          <a:stretch>
            <a:fillRect/>
          </a:stretch>
        </p:blipFill>
        <p:spPr>
          <a:prstGeom prst="rect">
            <a:avLst/>
          </a:prstGeom>
        </p:spPr>
      </p:pic>
      <p:pic>
        <p:nvPicPr>
          <p:cNvPr id="53" name="Picture Placeholder 52">
            <a:extLst>
              <a:ext uri="{FF2B5EF4-FFF2-40B4-BE49-F238E27FC236}">
                <a16:creationId xmlns:a16="http://schemas.microsoft.com/office/drawing/2014/main" id="{923BE463-E303-1E58-F487-9AF48DB28914}"/>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92" b="992"/>
          <a:stretch>
            <a:fillRect/>
          </a:stretch>
        </p:blipFill>
        <p:spPr>
          <a:prstGeom prst="rect">
            <a:avLst/>
          </a:prstGeom>
        </p:spPr>
      </p:pic>
      <p:pic>
        <p:nvPicPr>
          <p:cNvPr id="56" name="Picture Placeholder 55">
            <a:extLst>
              <a:ext uri="{FF2B5EF4-FFF2-40B4-BE49-F238E27FC236}">
                <a16:creationId xmlns:a16="http://schemas.microsoft.com/office/drawing/2014/main" id="{CDC516BF-43B5-7788-74BA-D242CB54EA52}"/>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992" b="992"/>
          <a:stretch>
            <a:fillRect/>
          </a:stretch>
        </p:blipFill>
        <p:spPr>
          <a:prstGeom prst="rect">
            <a:avLst/>
          </a:prstGeom>
        </p:spPr>
      </p:pic>
      <p:pic>
        <p:nvPicPr>
          <p:cNvPr id="2" name="Picture 1">
            <a:extLst>
              <a:ext uri="{FF2B5EF4-FFF2-40B4-BE49-F238E27FC236}">
                <a16:creationId xmlns:a16="http://schemas.microsoft.com/office/drawing/2014/main" id="{849A3B4C-760D-C898-1952-A8CF26DDF1C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0253" y="2884406"/>
            <a:ext cx="3777838" cy="1369783"/>
          </a:xfrm>
          <a:prstGeom prst="rect">
            <a:avLst/>
          </a:prstGeom>
          <a:noFill/>
        </p:spPr>
      </p:pic>
    </p:spTree>
    <p:extLst>
      <p:ext uri="{BB962C8B-B14F-4D97-AF65-F5344CB8AC3E}">
        <p14:creationId xmlns:p14="http://schemas.microsoft.com/office/powerpoint/2010/main" val="172110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DDA4A-7F97-D056-4AEC-B92CDCB2B1D2}"/>
              </a:ext>
            </a:extLst>
          </p:cNvPr>
          <p:cNvSpPr>
            <a:spLocks noGrp="1"/>
          </p:cNvSpPr>
          <p:nvPr>
            <p:ph type="title"/>
          </p:nvPr>
        </p:nvSpPr>
        <p:spPr/>
        <p:txBody>
          <a:bodyPr>
            <a:normAutofit fontScale="90000"/>
          </a:bodyPr>
          <a:lstStyle/>
          <a:p>
            <a:r>
              <a:rPr lang="en-GB" dirty="0"/>
              <a:t>NL Market analysis - SWOT</a:t>
            </a:r>
          </a:p>
        </p:txBody>
      </p:sp>
      <p:sp>
        <p:nvSpPr>
          <p:cNvPr id="4" name="Slide Number Placeholder 3">
            <a:extLst>
              <a:ext uri="{FF2B5EF4-FFF2-40B4-BE49-F238E27FC236}">
                <a16:creationId xmlns:a16="http://schemas.microsoft.com/office/drawing/2014/main" id="{0C5B8665-AC5A-63E7-A353-03412842BA85}"/>
              </a:ext>
            </a:extLst>
          </p:cNvPr>
          <p:cNvSpPr>
            <a:spLocks noGrp="1"/>
          </p:cNvSpPr>
          <p:nvPr>
            <p:ph type="sldNum" sz="quarter" idx="14"/>
          </p:nvPr>
        </p:nvSpPr>
        <p:spPr/>
        <p:txBody>
          <a:bodyPr/>
          <a:lstStyle/>
          <a:p>
            <a:fld id="{7006A2BC-8CA1-4915-8040-72D814823802}" type="slidenum">
              <a:rPr lang="nl-NL" smtClean="0"/>
              <a:t>22</a:t>
            </a:fld>
            <a:endParaRPr lang="nl-NL" dirty="0"/>
          </a:p>
        </p:txBody>
      </p:sp>
      <p:sp>
        <p:nvSpPr>
          <p:cNvPr id="5" name="Rectangle 4">
            <a:extLst>
              <a:ext uri="{FF2B5EF4-FFF2-40B4-BE49-F238E27FC236}">
                <a16:creationId xmlns:a16="http://schemas.microsoft.com/office/drawing/2014/main" id="{CDFDC017-59F9-B506-F541-D226AB489236}"/>
              </a:ext>
            </a:extLst>
          </p:cNvPr>
          <p:cNvSpPr/>
          <p:nvPr/>
        </p:nvSpPr>
        <p:spPr>
          <a:xfrm>
            <a:off x="1212980" y="1287624"/>
            <a:ext cx="4767942" cy="2141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solidFill>
                  <a:schemeClr val="tx1"/>
                </a:solidFill>
              </a:rPr>
              <a:t>NL Opportunities</a:t>
            </a:r>
          </a:p>
          <a:p>
            <a:pPr marL="742950" lvl="1" indent="-285750">
              <a:buFont typeface="Wingdings" panose="05000000000000000000" pitchFamily="2" charset="2"/>
              <a:buChar char="§"/>
            </a:pPr>
            <a:r>
              <a:rPr lang="en-US" sz="1400" dirty="0">
                <a:solidFill>
                  <a:schemeClr val="tx1"/>
                </a:solidFill>
              </a:rPr>
              <a:t>Market growth through replacements in US and Europe and growth in Asia, MEA and Africa</a:t>
            </a:r>
          </a:p>
          <a:p>
            <a:pPr marL="742950" lvl="1" indent="-285750">
              <a:buFont typeface="Wingdings" panose="05000000000000000000" pitchFamily="2" charset="2"/>
              <a:buChar char="§"/>
            </a:pPr>
            <a:r>
              <a:rPr lang="en-US" sz="1400" dirty="0">
                <a:solidFill>
                  <a:schemeClr val="tx1"/>
                </a:solidFill>
              </a:rPr>
              <a:t>Need for new solutions (due to transitions)</a:t>
            </a:r>
          </a:p>
          <a:p>
            <a:pPr marL="742950" lvl="1" indent="-285750">
              <a:buFont typeface="Wingdings" panose="05000000000000000000" pitchFamily="2" charset="2"/>
              <a:buChar char="§"/>
            </a:pPr>
            <a:r>
              <a:rPr lang="en-US" sz="1400" dirty="0">
                <a:solidFill>
                  <a:schemeClr val="tx1"/>
                </a:solidFill>
              </a:rPr>
              <a:t>Sustainable aircraft</a:t>
            </a:r>
          </a:p>
          <a:p>
            <a:pPr marL="742950" lvl="1" indent="-285750">
              <a:buFont typeface="Wingdings" panose="05000000000000000000" pitchFamily="2" charset="2"/>
              <a:buChar char="§"/>
            </a:pPr>
            <a:r>
              <a:rPr lang="en-US" sz="1400" dirty="0">
                <a:solidFill>
                  <a:schemeClr val="tx1"/>
                </a:solidFill>
              </a:rPr>
              <a:t>Sustainable production, MRO and end of life processes</a:t>
            </a:r>
          </a:p>
          <a:p>
            <a:pPr marL="742950" lvl="1" indent="-285750">
              <a:buFont typeface="Wingdings" panose="05000000000000000000" pitchFamily="2" charset="2"/>
              <a:buChar char="§"/>
            </a:pPr>
            <a:r>
              <a:rPr lang="en-US" sz="1400" dirty="0">
                <a:solidFill>
                  <a:schemeClr val="tx1"/>
                </a:solidFill>
              </a:rPr>
              <a:t>Lack of skilled workers</a:t>
            </a:r>
          </a:p>
          <a:p>
            <a:pPr marL="742950" lvl="1" indent="-285750">
              <a:buFont typeface="Wingdings" panose="05000000000000000000" pitchFamily="2" charset="2"/>
              <a:buChar char="§"/>
            </a:pPr>
            <a:r>
              <a:rPr lang="en-US" sz="1400" dirty="0">
                <a:solidFill>
                  <a:schemeClr val="tx1"/>
                </a:solidFill>
              </a:rPr>
              <a:t>Geopolitical shifts and the effect on supply chains (e.g. for critical materials)</a:t>
            </a:r>
          </a:p>
        </p:txBody>
      </p:sp>
      <p:sp>
        <p:nvSpPr>
          <p:cNvPr id="6" name="Rectangle 5">
            <a:extLst>
              <a:ext uri="{FF2B5EF4-FFF2-40B4-BE49-F238E27FC236}">
                <a16:creationId xmlns:a16="http://schemas.microsoft.com/office/drawing/2014/main" id="{5105BCCF-CC1C-2E84-DE69-C6F9CE782EC8}"/>
              </a:ext>
            </a:extLst>
          </p:cNvPr>
          <p:cNvSpPr/>
          <p:nvPr/>
        </p:nvSpPr>
        <p:spPr>
          <a:xfrm>
            <a:off x="1212980" y="3813834"/>
            <a:ext cx="4767942" cy="2141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GB" b="1" dirty="0">
                <a:solidFill>
                  <a:schemeClr val="tx1"/>
                </a:solidFill>
              </a:rPr>
              <a:t>NL Threats</a:t>
            </a:r>
          </a:p>
          <a:p>
            <a:pPr marL="742950" lvl="1" indent="-285750">
              <a:buFont typeface="Wingdings" panose="05000000000000000000" pitchFamily="2" charset="2"/>
              <a:buChar char="§"/>
            </a:pPr>
            <a:r>
              <a:rPr lang="en-GB" sz="1400" dirty="0">
                <a:solidFill>
                  <a:schemeClr val="tx1"/>
                </a:solidFill>
              </a:rPr>
              <a:t>Uncertainties in rulemaking and policies</a:t>
            </a:r>
          </a:p>
          <a:p>
            <a:pPr marL="742950" lvl="1" indent="-285750">
              <a:buFont typeface="Wingdings" panose="05000000000000000000" pitchFamily="2" charset="2"/>
              <a:buChar char="§"/>
            </a:pPr>
            <a:r>
              <a:rPr lang="en-GB" sz="1400" dirty="0">
                <a:solidFill>
                  <a:schemeClr val="tx1"/>
                </a:solidFill>
              </a:rPr>
              <a:t>Geo-political  threats and troubles</a:t>
            </a:r>
          </a:p>
          <a:p>
            <a:pPr marL="742950" lvl="1" indent="-285750">
              <a:buFont typeface="Wingdings" panose="05000000000000000000" pitchFamily="2" charset="2"/>
              <a:buChar char="§"/>
            </a:pPr>
            <a:r>
              <a:rPr lang="en-GB" sz="1400" dirty="0">
                <a:solidFill>
                  <a:schemeClr val="tx1"/>
                </a:solidFill>
              </a:rPr>
              <a:t>Insufficient technology readiness (airworthiness, rate readiness, affordability)</a:t>
            </a:r>
          </a:p>
          <a:p>
            <a:pPr marL="742950" lvl="1" indent="-285750">
              <a:buFont typeface="Wingdings" panose="05000000000000000000" pitchFamily="2" charset="2"/>
              <a:buChar char="§"/>
            </a:pPr>
            <a:r>
              <a:rPr lang="en-GB" sz="1400" dirty="0">
                <a:solidFill>
                  <a:schemeClr val="tx1"/>
                </a:solidFill>
              </a:rPr>
              <a:t>OEMs (Airbus, Boeing, Embraer), OESs (RR, PW, GE, Collins, Safran, etc.) want to leverage their IP positions to get more business out of the after market</a:t>
            </a:r>
          </a:p>
        </p:txBody>
      </p:sp>
      <p:sp>
        <p:nvSpPr>
          <p:cNvPr id="7" name="Rectangle 6">
            <a:extLst>
              <a:ext uri="{FF2B5EF4-FFF2-40B4-BE49-F238E27FC236}">
                <a16:creationId xmlns:a16="http://schemas.microsoft.com/office/drawing/2014/main" id="{9543A6B4-2A94-8D8C-FB8F-05E437A75E9A}"/>
              </a:ext>
            </a:extLst>
          </p:cNvPr>
          <p:cNvSpPr/>
          <p:nvPr/>
        </p:nvSpPr>
        <p:spPr>
          <a:xfrm>
            <a:off x="6438122" y="3813834"/>
            <a:ext cx="4767942" cy="2141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20000"/>
              </a:lnSpc>
              <a:buFont typeface="Wingdings" panose="05000000000000000000" pitchFamily="2" charset="2"/>
              <a:buChar char="§"/>
            </a:pPr>
            <a:r>
              <a:rPr lang="en-US" b="1" dirty="0">
                <a:solidFill>
                  <a:schemeClr val="tx1"/>
                </a:solidFill>
              </a:rPr>
              <a:t>NL Weaknesses</a:t>
            </a:r>
          </a:p>
          <a:p>
            <a:pPr marL="800100" lvl="1" indent="-342900">
              <a:lnSpc>
                <a:spcPct val="120000"/>
              </a:lnSpc>
              <a:buFont typeface="Wingdings" panose="05000000000000000000" pitchFamily="2" charset="2"/>
              <a:buChar char="§"/>
            </a:pPr>
            <a:r>
              <a:rPr lang="en-US" sz="1400" dirty="0">
                <a:solidFill>
                  <a:schemeClr val="tx1"/>
                </a:solidFill>
              </a:rPr>
              <a:t>Small internal market</a:t>
            </a:r>
          </a:p>
          <a:p>
            <a:pPr marL="800100" lvl="1" indent="-342900">
              <a:lnSpc>
                <a:spcPct val="120000"/>
              </a:lnSpc>
              <a:buFont typeface="Wingdings" panose="05000000000000000000" pitchFamily="2" charset="2"/>
              <a:buChar char="§"/>
            </a:pPr>
            <a:r>
              <a:rPr lang="en-US" sz="1400" dirty="0">
                <a:solidFill>
                  <a:schemeClr val="tx1"/>
                </a:solidFill>
              </a:rPr>
              <a:t>Risk avoiding mentality and lack of venture capital for higher risk programs</a:t>
            </a:r>
          </a:p>
          <a:p>
            <a:pPr marL="800100" lvl="1" indent="-342900">
              <a:lnSpc>
                <a:spcPct val="120000"/>
              </a:lnSpc>
              <a:buFont typeface="Wingdings" panose="05000000000000000000" pitchFamily="2" charset="2"/>
              <a:buChar char="§"/>
            </a:pPr>
            <a:r>
              <a:rPr lang="en-US" sz="1400" dirty="0">
                <a:solidFill>
                  <a:schemeClr val="tx1"/>
                </a:solidFill>
              </a:rPr>
              <a:t>Lack of skilled workers</a:t>
            </a:r>
          </a:p>
          <a:p>
            <a:pPr marL="800100" lvl="1" indent="-342900">
              <a:lnSpc>
                <a:spcPct val="120000"/>
              </a:lnSpc>
              <a:buFont typeface="Wingdings" panose="05000000000000000000" pitchFamily="2" charset="2"/>
              <a:buChar char="§"/>
            </a:pPr>
            <a:r>
              <a:rPr lang="en-US" sz="1400" dirty="0">
                <a:solidFill>
                  <a:schemeClr val="tx1"/>
                </a:solidFill>
              </a:rPr>
              <a:t>Limited power for industry policies</a:t>
            </a:r>
          </a:p>
          <a:p>
            <a:pPr marL="800100" lvl="1" indent="-342900">
              <a:lnSpc>
                <a:spcPct val="120000"/>
              </a:lnSpc>
              <a:buFont typeface="Wingdings" panose="05000000000000000000" pitchFamily="2" charset="2"/>
              <a:buChar char="§"/>
            </a:pPr>
            <a:r>
              <a:rPr lang="en-US" sz="1400" dirty="0">
                <a:solidFill>
                  <a:schemeClr val="tx1"/>
                </a:solidFill>
              </a:rPr>
              <a:t>Segmented sector of specialists who, yet, do not offer a single product or service</a:t>
            </a:r>
          </a:p>
        </p:txBody>
      </p:sp>
      <p:sp>
        <p:nvSpPr>
          <p:cNvPr id="8" name="Rectangle 7">
            <a:extLst>
              <a:ext uri="{FF2B5EF4-FFF2-40B4-BE49-F238E27FC236}">
                <a16:creationId xmlns:a16="http://schemas.microsoft.com/office/drawing/2014/main" id="{A1D38020-3B7D-272C-EEA0-4BD7804CE5AB}"/>
              </a:ext>
            </a:extLst>
          </p:cNvPr>
          <p:cNvSpPr/>
          <p:nvPr/>
        </p:nvSpPr>
        <p:spPr>
          <a:xfrm>
            <a:off x="6438122" y="1287624"/>
            <a:ext cx="4767942" cy="21413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en-US" b="1" dirty="0">
                <a:solidFill>
                  <a:schemeClr val="tx1"/>
                </a:solidFill>
              </a:rPr>
              <a:t>NL Strengths</a:t>
            </a:r>
          </a:p>
          <a:p>
            <a:pPr marL="914400" indent="-571500">
              <a:buFont typeface="Wingdings" panose="05000000000000000000" pitchFamily="2" charset="2"/>
              <a:buChar char="§"/>
            </a:pPr>
            <a:r>
              <a:rPr lang="en-US" sz="1400" dirty="0">
                <a:solidFill>
                  <a:schemeClr val="tx1"/>
                </a:solidFill>
              </a:rPr>
              <a:t>MRO capability (airframe, engine and components) for large commercial and defense</a:t>
            </a:r>
          </a:p>
          <a:p>
            <a:pPr marL="914400" indent="-571500">
              <a:buFont typeface="Wingdings" panose="05000000000000000000" pitchFamily="2" charset="2"/>
              <a:buChar char="§"/>
            </a:pPr>
            <a:r>
              <a:rPr lang="en-US" sz="1400" dirty="0">
                <a:solidFill>
                  <a:schemeClr val="tx1"/>
                </a:solidFill>
              </a:rPr>
              <a:t>(Co-)Development and production of light weight structures, electrical systems for all segments</a:t>
            </a:r>
          </a:p>
          <a:p>
            <a:pPr marL="914400" indent="-571500">
              <a:buFont typeface="Wingdings" panose="05000000000000000000" pitchFamily="2" charset="2"/>
              <a:buChar char="§"/>
            </a:pPr>
            <a:r>
              <a:rPr lang="en-US" sz="1400" dirty="0">
                <a:solidFill>
                  <a:schemeClr val="tx1"/>
                </a:solidFill>
              </a:rPr>
              <a:t>Knowledge on hydrogen and thermal management systems and on circular materials development  and end of life solutions</a:t>
            </a:r>
          </a:p>
          <a:p>
            <a:pPr marL="914400" indent="-571500">
              <a:buFont typeface="Wingdings" panose="05000000000000000000" pitchFamily="2" charset="2"/>
              <a:buChar char="§"/>
            </a:pPr>
            <a:r>
              <a:rPr lang="en-US" sz="1400" dirty="0">
                <a:solidFill>
                  <a:schemeClr val="tx1"/>
                </a:solidFill>
              </a:rPr>
              <a:t>Development capabilities for novel designs of electrical and hydrogen/hybrid propulsion aircraft</a:t>
            </a:r>
          </a:p>
        </p:txBody>
      </p:sp>
    </p:spTree>
    <p:extLst>
      <p:ext uri="{BB962C8B-B14F-4D97-AF65-F5344CB8AC3E}">
        <p14:creationId xmlns:p14="http://schemas.microsoft.com/office/powerpoint/2010/main" val="2360010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02256-ADDD-E45D-7F0A-53C0838C9C7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C92F7B2B-38CD-37FE-EA32-11F1F690BD50}"/>
              </a:ext>
            </a:extLst>
          </p:cNvPr>
          <p:cNvSpPr/>
          <p:nvPr/>
        </p:nvSpPr>
        <p:spPr>
          <a:xfrm>
            <a:off x="3966367" y="1300161"/>
            <a:ext cx="6418261" cy="28170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0BB9E0-7AE1-CD3D-C59F-8E67BB0F107D}"/>
              </a:ext>
            </a:extLst>
          </p:cNvPr>
          <p:cNvSpPr>
            <a:spLocks noGrp="1"/>
          </p:cNvSpPr>
          <p:nvPr>
            <p:ph type="title"/>
          </p:nvPr>
        </p:nvSpPr>
        <p:spPr/>
        <p:txBody>
          <a:bodyPr>
            <a:normAutofit fontScale="90000"/>
          </a:bodyPr>
          <a:lstStyle/>
          <a:p>
            <a:r>
              <a:rPr lang="en-US" dirty="0"/>
              <a:t>Content</a:t>
            </a:r>
          </a:p>
        </p:txBody>
      </p:sp>
      <p:sp>
        <p:nvSpPr>
          <p:cNvPr id="5" name="Slide Number Placeholder 4">
            <a:extLst>
              <a:ext uri="{FF2B5EF4-FFF2-40B4-BE49-F238E27FC236}">
                <a16:creationId xmlns:a16="http://schemas.microsoft.com/office/drawing/2014/main" id="{661C2A94-F94D-DC9C-F2FF-4ABC2081F1A6}"/>
              </a:ext>
            </a:extLst>
          </p:cNvPr>
          <p:cNvSpPr>
            <a:spLocks noGrp="1"/>
          </p:cNvSpPr>
          <p:nvPr>
            <p:ph type="sldNum" sz="quarter" idx="14"/>
          </p:nvPr>
        </p:nvSpPr>
        <p:spPr/>
        <p:txBody>
          <a:bodyPr/>
          <a:lstStyle/>
          <a:p>
            <a:fld id="{7006A2BC-8CA1-4915-8040-72D814823802}" type="slidenum">
              <a:rPr lang="nl-NL" smtClean="0"/>
              <a:t>23</a:t>
            </a:fld>
            <a:endParaRPr lang="nl-NL" dirty="0"/>
          </a:p>
        </p:txBody>
      </p:sp>
      <p:sp>
        <p:nvSpPr>
          <p:cNvPr id="3" name="Text Placeholder 2">
            <a:extLst>
              <a:ext uri="{FF2B5EF4-FFF2-40B4-BE49-F238E27FC236}">
                <a16:creationId xmlns:a16="http://schemas.microsoft.com/office/drawing/2014/main" id="{A5979BBB-8ECA-B360-FF93-81B274D6713C}"/>
              </a:ext>
            </a:extLst>
          </p:cNvPr>
          <p:cNvSpPr>
            <a:spLocks noGrp="1"/>
          </p:cNvSpPr>
          <p:nvPr>
            <p:ph type="body" sz="quarter" idx="4294967295"/>
          </p:nvPr>
        </p:nvSpPr>
        <p:spPr>
          <a:xfrm>
            <a:off x="4063178" y="1410455"/>
            <a:ext cx="6214677" cy="2592000"/>
          </a:xfrm>
        </p:spPr>
        <p:txBody>
          <a:bodyPr>
            <a:normAutofit/>
          </a:bodyPr>
          <a:lstStyle/>
          <a:p>
            <a:r>
              <a:rPr lang="en-US" sz="1800" dirty="0"/>
              <a:t>Introduction</a:t>
            </a:r>
          </a:p>
          <a:p>
            <a:r>
              <a:rPr lang="en-US" sz="1800" dirty="0"/>
              <a:t>Overview of aerospace industry characteristics</a:t>
            </a:r>
          </a:p>
          <a:p>
            <a:r>
              <a:rPr lang="en-US" dirty="0"/>
              <a:t>Netherlands industry position </a:t>
            </a:r>
          </a:p>
          <a:p>
            <a:r>
              <a:rPr lang="en-US" sz="1800" dirty="0"/>
              <a:t>Market analysis – large commercial</a:t>
            </a:r>
          </a:p>
          <a:p>
            <a:r>
              <a:rPr lang="en-US" sz="1800" dirty="0"/>
              <a:t>NL opportunities &amp; threats, strengths &amp; weaknesses</a:t>
            </a:r>
          </a:p>
          <a:p>
            <a:r>
              <a:rPr lang="en-US" sz="1800" b="1" dirty="0"/>
              <a:t>Next steps</a:t>
            </a:r>
          </a:p>
          <a:p>
            <a:endParaRPr lang="en-US" dirty="0"/>
          </a:p>
        </p:txBody>
      </p:sp>
      <p:pic>
        <p:nvPicPr>
          <p:cNvPr id="30" name="Picture Placeholder 29">
            <a:extLst>
              <a:ext uri="{FF2B5EF4-FFF2-40B4-BE49-F238E27FC236}">
                <a16:creationId xmlns:a16="http://schemas.microsoft.com/office/drawing/2014/main" id="{5A512956-90C4-91A9-F95B-EFA2B2D3B10C}"/>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92" b="992"/>
          <a:stretch>
            <a:fillRect/>
          </a:stretch>
        </p:blipFill>
        <p:spPr>
          <a:prstGeom prst="rect">
            <a:avLst/>
          </a:prstGeom>
        </p:spPr>
      </p:pic>
      <p:pic>
        <p:nvPicPr>
          <p:cNvPr id="31" name="Picture Placeholder 30">
            <a:extLst>
              <a:ext uri="{FF2B5EF4-FFF2-40B4-BE49-F238E27FC236}">
                <a16:creationId xmlns:a16="http://schemas.microsoft.com/office/drawing/2014/main" id="{89EBD1AA-2292-F861-1A3D-229FD8F3F0D8}"/>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92" b="992"/>
          <a:stretch>
            <a:fillRect/>
          </a:stretch>
        </p:blipFill>
        <p:spPr>
          <a:prstGeom prst="rect">
            <a:avLst/>
          </a:prstGeom>
        </p:spPr>
      </p:pic>
      <p:pic>
        <p:nvPicPr>
          <p:cNvPr id="32" name="Picture Placeholder 31">
            <a:extLst>
              <a:ext uri="{FF2B5EF4-FFF2-40B4-BE49-F238E27FC236}">
                <a16:creationId xmlns:a16="http://schemas.microsoft.com/office/drawing/2014/main" id="{82F92922-5897-3CBA-E8D6-94A562469954}"/>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992" b="992"/>
          <a:stretch>
            <a:fillRect/>
          </a:stretch>
        </p:blipFill>
        <p:spPr>
          <a:prstGeom prst="rect">
            <a:avLst/>
          </a:prstGeom>
        </p:spPr>
      </p:pic>
      <p:pic>
        <p:nvPicPr>
          <p:cNvPr id="50" name="Picture Placeholder 49">
            <a:extLst>
              <a:ext uri="{FF2B5EF4-FFF2-40B4-BE49-F238E27FC236}">
                <a16:creationId xmlns:a16="http://schemas.microsoft.com/office/drawing/2014/main" id="{B13EA894-F6A6-DF48-FB99-60182340B2E1}"/>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992" b="992"/>
          <a:stretch>
            <a:fillRect/>
          </a:stretch>
        </p:blipFill>
        <p:spPr>
          <a:prstGeom prst="rect">
            <a:avLst/>
          </a:prstGeom>
        </p:spPr>
      </p:pic>
      <p:pic>
        <p:nvPicPr>
          <p:cNvPr id="53" name="Picture Placeholder 52">
            <a:extLst>
              <a:ext uri="{FF2B5EF4-FFF2-40B4-BE49-F238E27FC236}">
                <a16:creationId xmlns:a16="http://schemas.microsoft.com/office/drawing/2014/main" id="{EA2AF4C4-85F7-9C8E-A75B-5ADD2D3F4B8F}"/>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92" b="992"/>
          <a:stretch>
            <a:fillRect/>
          </a:stretch>
        </p:blipFill>
        <p:spPr>
          <a:prstGeom prst="rect">
            <a:avLst/>
          </a:prstGeom>
        </p:spPr>
      </p:pic>
      <p:pic>
        <p:nvPicPr>
          <p:cNvPr id="56" name="Picture Placeholder 55">
            <a:extLst>
              <a:ext uri="{FF2B5EF4-FFF2-40B4-BE49-F238E27FC236}">
                <a16:creationId xmlns:a16="http://schemas.microsoft.com/office/drawing/2014/main" id="{B8E15DD1-FC20-E76E-D933-239C696E3A5A}"/>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992" b="992"/>
          <a:stretch>
            <a:fillRect/>
          </a:stretch>
        </p:blipFill>
        <p:spPr>
          <a:prstGeom prst="rect">
            <a:avLst/>
          </a:prstGeom>
        </p:spPr>
      </p:pic>
      <p:pic>
        <p:nvPicPr>
          <p:cNvPr id="2" name="Picture 1">
            <a:extLst>
              <a:ext uri="{FF2B5EF4-FFF2-40B4-BE49-F238E27FC236}">
                <a16:creationId xmlns:a16="http://schemas.microsoft.com/office/drawing/2014/main" id="{B2E28DDE-2ACF-1836-D40C-98108A35231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0253" y="2884406"/>
            <a:ext cx="3777838" cy="1369783"/>
          </a:xfrm>
          <a:prstGeom prst="rect">
            <a:avLst/>
          </a:prstGeom>
          <a:noFill/>
        </p:spPr>
      </p:pic>
    </p:spTree>
    <p:extLst>
      <p:ext uri="{BB962C8B-B14F-4D97-AF65-F5344CB8AC3E}">
        <p14:creationId xmlns:p14="http://schemas.microsoft.com/office/powerpoint/2010/main" val="849892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8ACAC-FBE6-386A-C947-EE3504CC4E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CCBDB1E-5071-B5DC-4540-691891A1EF98}"/>
              </a:ext>
            </a:extLst>
          </p:cNvPr>
          <p:cNvSpPr>
            <a:spLocks noGrp="1"/>
          </p:cNvSpPr>
          <p:nvPr>
            <p:ph type="body" sz="quarter" idx="28"/>
          </p:nvPr>
        </p:nvSpPr>
        <p:spPr>
          <a:xfrm>
            <a:off x="1075562" y="1156761"/>
            <a:ext cx="6909593" cy="5088591"/>
          </a:xfrm>
        </p:spPr>
        <p:txBody>
          <a:bodyPr>
            <a:normAutofit/>
          </a:bodyPr>
          <a:lstStyle/>
          <a:p>
            <a:r>
              <a:rPr lang="en-US" dirty="0"/>
              <a:t>New business models </a:t>
            </a:r>
          </a:p>
          <a:p>
            <a:pPr lvl="1"/>
            <a:r>
              <a:rPr lang="en-US" dirty="0"/>
              <a:t>Covering MRO jobs and all related supporting activities</a:t>
            </a:r>
          </a:p>
          <a:p>
            <a:pPr lvl="1"/>
            <a:r>
              <a:rPr lang="en-US" dirty="0"/>
              <a:t>Connecting MRO experience to (co)development</a:t>
            </a:r>
          </a:p>
          <a:p>
            <a:r>
              <a:rPr lang="en-US" dirty="0"/>
              <a:t>New cooperation models within NL and with OEMs and OESs </a:t>
            </a:r>
          </a:p>
          <a:p>
            <a:pPr lvl="1"/>
            <a:r>
              <a:rPr lang="en-US" dirty="0"/>
              <a:t>To access data and new markets</a:t>
            </a:r>
          </a:p>
          <a:p>
            <a:pPr lvl="1"/>
            <a:r>
              <a:rPr lang="en-US" dirty="0"/>
              <a:t>Leverage </a:t>
            </a:r>
            <a:r>
              <a:rPr lang="en-US" dirty="0" err="1"/>
              <a:t>MoUs</a:t>
            </a:r>
            <a:r>
              <a:rPr lang="en-US" dirty="0"/>
              <a:t> with Airbus, Embraer and Collins/RTX</a:t>
            </a:r>
          </a:p>
          <a:p>
            <a:r>
              <a:rPr lang="en-US" dirty="0"/>
              <a:t>New methods and tools</a:t>
            </a:r>
          </a:p>
          <a:p>
            <a:pPr lvl="1"/>
            <a:r>
              <a:rPr lang="en-US" dirty="0"/>
              <a:t>Not only to reduce cost and dependance of skilled workers</a:t>
            </a:r>
          </a:p>
          <a:p>
            <a:pPr lvl="1"/>
            <a:r>
              <a:rPr lang="en-US" dirty="0"/>
              <a:t>To increase productivity and exportability</a:t>
            </a:r>
          </a:p>
          <a:p>
            <a:r>
              <a:rPr lang="en-US" dirty="0"/>
              <a:t>New cooperation models for MRO (with educational institutes, Defense, with High Tech equipment industry, others)</a:t>
            </a:r>
          </a:p>
          <a:p>
            <a:pPr lvl="1"/>
            <a:r>
              <a:rPr lang="en-US" dirty="0"/>
              <a:t>To create economy of scale for IT and other automation solutions</a:t>
            </a:r>
          </a:p>
          <a:p>
            <a:pPr lvl="1"/>
            <a:r>
              <a:rPr lang="en-US" dirty="0"/>
              <a:t>To learn faster, reduce the effort to get through the valley of death</a:t>
            </a:r>
          </a:p>
          <a:p>
            <a:r>
              <a:rPr lang="en-US" dirty="0"/>
              <a:t>New competitive value propositions using the new industry policy of the government and make our needs known – concrete and specific</a:t>
            </a:r>
          </a:p>
        </p:txBody>
      </p:sp>
      <p:sp>
        <p:nvSpPr>
          <p:cNvPr id="3" name="Title 2">
            <a:extLst>
              <a:ext uri="{FF2B5EF4-FFF2-40B4-BE49-F238E27FC236}">
                <a16:creationId xmlns:a16="http://schemas.microsoft.com/office/drawing/2014/main" id="{470EC2D0-1808-C7F3-3908-2BF8407A146F}"/>
              </a:ext>
            </a:extLst>
          </p:cNvPr>
          <p:cNvSpPr>
            <a:spLocks noGrp="1"/>
          </p:cNvSpPr>
          <p:nvPr>
            <p:ph type="title"/>
          </p:nvPr>
        </p:nvSpPr>
        <p:spPr/>
        <p:txBody>
          <a:bodyPr>
            <a:normAutofit fontScale="90000"/>
          </a:bodyPr>
          <a:lstStyle/>
          <a:p>
            <a:r>
              <a:rPr lang="en-US" dirty="0"/>
              <a:t>To create </a:t>
            </a:r>
            <a:r>
              <a:rPr lang="en-US" b="1" dirty="0"/>
              <a:t>scale-able and exportable services, </a:t>
            </a:r>
            <a:r>
              <a:rPr lang="en-US" dirty="0"/>
              <a:t>w</a:t>
            </a:r>
            <a:r>
              <a:rPr lang="nl-NL" dirty="0"/>
              <a:t>e must </a:t>
            </a:r>
            <a:r>
              <a:rPr lang="nl-NL" dirty="0" err="1"/>
              <a:t>develop</a:t>
            </a:r>
            <a:endParaRPr lang="en-GB" dirty="0"/>
          </a:p>
        </p:txBody>
      </p:sp>
      <p:sp>
        <p:nvSpPr>
          <p:cNvPr id="4" name="Slide Number Placeholder 3">
            <a:extLst>
              <a:ext uri="{FF2B5EF4-FFF2-40B4-BE49-F238E27FC236}">
                <a16:creationId xmlns:a16="http://schemas.microsoft.com/office/drawing/2014/main" id="{44FE0E30-29A8-9422-4862-4909E1A36E2D}"/>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6A2BC-8CA1-4915-8040-72D81482380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screenshot of a video game&#10;&#10;Description automatically generated">
            <a:extLst>
              <a:ext uri="{FF2B5EF4-FFF2-40B4-BE49-F238E27FC236}">
                <a16:creationId xmlns:a16="http://schemas.microsoft.com/office/drawing/2014/main" id="{049E7A13-F2B3-C6D0-4CA0-5C4BB541EF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91069" y="2088436"/>
            <a:ext cx="4737936" cy="2943273"/>
          </a:xfrm>
          <a:prstGeom prst="rect">
            <a:avLst/>
          </a:prstGeom>
          <a:noFill/>
        </p:spPr>
      </p:pic>
      <p:sp>
        <p:nvSpPr>
          <p:cNvPr id="6" name="TextBox 5">
            <a:extLst>
              <a:ext uri="{FF2B5EF4-FFF2-40B4-BE49-F238E27FC236}">
                <a16:creationId xmlns:a16="http://schemas.microsoft.com/office/drawing/2014/main" id="{604F564B-59EC-EC08-BA17-90158077CBCB}"/>
              </a:ext>
            </a:extLst>
          </p:cNvPr>
          <p:cNvSpPr txBox="1"/>
          <p:nvPr/>
        </p:nvSpPr>
        <p:spPr>
          <a:xfrm>
            <a:off x="1075562" y="5624996"/>
            <a:ext cx="8799981" cy="923330"/>
          </a:xfrm>
          <a:prstGeom prst="rect">
            <a:avLst/>
          </a:prstGeom>
          <a:noFill/>
        </p:spPr>
        <p:txBody>
          <a:bodyPr wrap="square" rtlCol="0">
            <a:spAutoFit/>
          </a:bodyPr>
          <a:lstStyle/>
          <a:p>
            <a:pPr marL="457200" lvl="1" indent="0" algn="ctr">
              <a:buNone/>
            </a:pPr>
            <a:r>
              <a:rPr lang="en-US" b="1" dirty="0"/>
              <a:t>Technology Readiness is step 1 - Business Readiness is the goal</a:t>
            </a:r>
          </a:p>
          <a:p>
            <a:pPr marL="457200" lvl="1" indent="0" algn="ctr">
              <a:buNone/>
            </a:pPr>
            <a:r>
              <a:rPr lang="en-US" b="1" dirty="0"/>
              <a:t>To achieve Control Points - Based on competitive offerings</a:t>
            </a:r>
          </a:p>
          <a:p>
            <a:pPr algn="ctr"/>
            <a:endParaRPr lang="en-GB" dirty="0"/>
          </a:p>
        </p:txBody>
      </p:sp>
    </p:spTree>
    <p:extLst>
      <p:ext uri="{BB962C8B-B14F-4D97-AF65-F5344CB8AC3E}">
        <p14:creationId xmlns:p14="http://schemas.microsoft.com/office/powerpoint/2010/main" val="148886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A8E38-6D3D-1B29-74E3-C11AC2EB0089}"/>
              </a:ext>
            </a:extLst>
          </p:cNvPr>
          <p:cNvSpPr>
            <a:spLocks noGrp="1"/>
          </p:cNvSpPr>
          <p:nvPr>
            <p:ph type="title"/>
          </p:nvPr>
        </p:nvSpPr>
        <p:spPr/>
        <p:txBody>
          <a:bodyPr>
            <a:normAutofit fontScale="90000"/>
          </a:bodyPr>
          <a:lstStyle/>
          <a:p>
            <a:r>
              <a:rPr lang="en-GB" sz="3800" b="1" dirty="0"/>
              <a:t>Roadmap 2024-2040</a:t>
            </a:r>
          </a:p>
        </p:txBody>
      </p:sp>
      <p:pic>
        <p:nvPicPr>
          <p:cNvPr id="40" name="Picture 39">
            <a:extLst>
              <a:ext uri="{FF2B5EF4-FFF2-40B4-BE49-F238E27FC236}">
                <a16:creationId xmlns:a16="http://schemas.microsoft.com/office/drawing/2014/main" id="{59FAA44E-DCEA-0FA7-DCBA-114F46B4F4A6}"/>
              </a:ext>
            </a:extLst>
          </p:cNvPr>
          <p:cNvPicPr>
            <a:picLocks noChangeAspect="1"/>
          </p:cNvPicPr>
          <p:nvPr/>
        </p:nvPicPr>
        <p:blipFill>
          <a:blip r:embed="rId2"/>
          <a:stretch>
            <a:fillRect/>
          </a:stretch>
        </p:blipFill>
        <p:spPr>
          <a:xfrm>
            <a:off x="597617" y="1024228"/>
            <a:ext cx="11211516" cy="5352752"/>
          </a:xfrm>
          <a:prstGeom prst="rect">
            <a:avLst/>
          </a:prstGeom>
        </p:spPr>
      </p:pic>
    </p:spTree>
    <p:extLst>
      <p:ext uri="{BB962C8B-B14F-4D97-AF65-F5344CB8AC3E}">
        <p14:creationId xmlns:p14="http://schemas.microsoft.com/office/powerpoint/2010/main" val="2101650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83686" y="2369344"/>
            <a:ext cx="8603018" cy="3127680"/>
          </a:xfrm>
          <a:prstGeom prst="rect">
            <a:avLst/>
          </a:prstGeom>
        </p:spPr>
      </p:pic>
      <p:sp>
        <p:nvSpPr>
          <p:cNvPr id="26" name="Rectangle 25"/>
          <p:cNvSpPr/>
          <p:nvPr/>
        </p:nvSpPr>
        <p:spPr>
          <a:xfrm>
            <a:off x="1803016" y="1294230"/>
            <a:ext cx="8602680" cy="9903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28"/>
          </p:nvPr>
        </p:nvSpPr>
        <p:spPr/>
        <p:txBody>
          <a:bodyPr/>
          <a:lstStyle/>
          <a:p>
            <a:pPr marL="0" indent="0">
              <a:buNone/>
            </a:pPr>
            <a:r>
              <a:rPr lang="en-US" sz="2800" b="1" dirty="0"/>
              <a:t>For more than 25 years, we make it work</a:t>
            </a:r>
            <a:endParaRPr lang="en-US" sz="2800" strike="sngStrike" dirty="0">
              <a:solidFill>
                <a:srgbClr val="FF0000"/>
              </a:solidFill>
            </a:endParaRPr>
          </a:p>
          <a:p>
            <a:endParaRPr lang="en-US" dirty="0"/>
          </a:p>
        </p:txBody>
      </p:sp>
      <p:sp>
        <p:nvSpPr>
          <p:cNvPr id="3" name="Title 2"/>
          <p:cNvSpPr>
            <a:spLocks noGrp="1"/>
          </p:cNvSpPr>
          <p:nvPr>
            <p:ph type="title"/>
          </p:nvPr>
        </p:nvSpPr>
        <p:spPr/>
        <p:txBody>
          <a:bodyPr>
            <a:normAutofit fontScale="90000"/>
          </a:bodyPr>
          <a:lstStyle/>
          <a:p>
            <a:r>
              <a:rPr lang="en-US" dirty="0"/>
              <a:t>Contact details</a:t>
            </a:r>
          </a:p>
        </p:txBody>
      </p:sp>
      <p:sp>
        <p:nvSpPr>
          <p:cNvPr id="4" name="Slide Number Placeholder 3"/>
          <p:cNvSpPr>
            <a:spLocks noGrp="1"/>
          </p:cNvSpPr>
          <p:nvPr>
            <p:ph type="sldNum" sz="quarter" idx="14"/>
          </p:nvPr>
        </p:nvSpPr>
        <p:spPr/>
        <p:txBody>
          <a:bodyPr/>
          <a:lstStyle/>
          <a:p>
            <a:fld id="{7006A2BC-8CA1-4915-8040-72D814823802}" type="slidenum">
              <a:rPr lang="en-US" smtClean="0"/>
              <a:t>26</a:t>
            </a:fld>
            <a:endParaRPr lang="en-US" dirty="0"/>
          </a:p>
        </p:txBody>
      </p:sp>
      <p:grpSp>
        <p:nvGrpSpPr>
          <p:cNvPr id="9" name="Group 8"/>
          <p:cNvGrpSpPr/>
          <p:nvPr/>
        </p:nvGrpSpPr>
        <p:grpSpPr>
          <a:xfrm>
            <a:off x="1792830" y="2018880"/>
            <a:ext cx="8613904" cy="280203"/>
            <a:chOff x="1783686" y="2018880"/>
            <a:chExt cx="8613904" cy="280203"/>
          </a:xfrm>
        </p:grpSpPr>
        <p:sp>
          <p:nvSpPr>
            <p:cNvPr id="5" name="Rectangle 4"/>
            <p:cNvSpPr/>
            <p:nvPr/>
          </p:nvSpPr>
          <p:spPr>
            <a:xfrm>
              <a:off x="1783686" y="2018880"/>
              <a:ext cx="2057318" cy="276999"/>
            </a:xfrm>
            <a:prstGeom prst="rect">
              <a:avLst/>
            </a:prstGeom>
            <a:solidFill>
              <a:srgbClr val="00428C"/>
            </a:solidFill>
          </p:spPr>
          <p:txBody>
            <a:bodyPr wrap="square">
              <a:spAutoFit/>
            </a:bodyPr>
            <a:lstStyle/>
            <a:p>
              <a:r>
                <a:rPr lang="en-US" sz="1200" b="1" spc="140" dirty="0">
                  <a:solidFill>
                    <a:schemeClr val="bg1"/>
                  </a:solidFill>
                  <a:latin typeface="Arial" panose="020B0604020202020204" pitchFamily="34" charset="0"/>
                  <a:cs typeface="Arial" panose="020B0604020202020204" pitchFamily="34" charset="0"/>
                </a:rPr>
                <a:t>EXPERTS</a:t>
              </a:r>
            </a:p>
          </p:txBody>
        </p:sp>
        <p:sp>
          <p:nvSpPr>
            <p:cNvPr id="6" name="Rectangle 5"/>
            <p:cNvSpPr/>
            <p:nvPr/>
          </p:nvSpPr>
          <p:spPr>
            <a:xfrm>
              <a:off x="3982390" y="2018880"/>
              <a:ext cx="2047889" cy="276999"/>
            </a:xfrm>
            <a:prstGeom prst="rect">
              <a:avLst/>
            </a:prstGeom>
            <a:solidFill>
              <a:srgbClr val="00428C"/>
            </a:solidFill>
          </p:spPr>
          <p:txBody>
            <a:bodyPr wrap="square">
              <a:spAutoFit/>
            </a:bodyPr>
            <a:lstStyle/>
            <a:p>
              <a:r>
                <a:rPr lang="en-US" sz="1200" b="1" spc="140" dirty="0">
                  <a:solidFill>
                    <a:schemeClr val="bg1"/>
                  </a:solidFill>
                  <a:latin typeface="Arial" panose="020B0604020202020204" pitchFamily="34" charset="0"/>
                  <a:cs typeface="Arial" panose="020B0604020202020204" pitchFamily="34" charset="0"/>
                </a:rPr>
                <a:t>IMPROVEMENTS</a:t>
              </a:r>
            </a:p>
          </p:txBody>
        </p:sp>
        <p:sp>
          <p:nvSpPr>
            <p:cNvPr id="7" name="Rectangle 6"/>
            <p:cNvSpPr/>
            <p:nvPr/>
          </p:nvSpPr>
          <p:spPr>
            <a:xfrm>
              <a:off x="8340272" y="2022083"/>
              <a:ext cx="2057318" cy="276999"/>
            </a:xfrm>
            <a:prstGeom prst="rect">
              <a:avLst/>
            </a:prstGeom>
            <a:solidFill>
              <a:srgbClr val="00428C"/>
            </a:solidFill>
          </p:spPr>
          <p:txBody>
            <a:bodyPr wrap="square">
              <a:spAutoFit/>
            </a:bodyPr>
            <a:lstStyle/>
            <a:p>
              <a:r>
                <a:rPr lang="en-US" sz="1200" b="1" spc="140" dirty="0">
                  <a:solidFill>
                    <a:schemeClr val="bg1"/>
                  </a:solidFill>
                  <a:latin typeface="Arial" panose="020B0604020202020204" pitchFamily="34" charset="0"/>
                  <a:cs typeface="Arial" panose="020B0604020202020204" pitchFamily="34" charset="0"/>
                </a:rPr>
                <a:t>INNOVATIONS</a:t>
              </a:r>
            </a:p>
          </p:txBody>
        </p:sp>
        <p:sp>
          <p:nvSpPr>
            <p:cNvPr id="8" name="Rectangle 7"/>
            <p:cNvSpPr/>
            <p:nvPr/>
          </p:nvSpPr>
          <p:spPr>
            <a:xfrm>
              <a:off x="6171665" y="2022084"/>
              <a:ext cx="2044859" cy="276999"/>
            </a:xfrm>
            <a:prstGeom prst="rect">
              <a:avLst/>
            </a:prstGeom>
            <a:solidFill>
              <a:srgbClr val="00428C"/>
            </a:solidFill>
          </p:spPr>
          <p:txBody>
            <a:bodyPr wrap="square">
              <a:spAutoFit/>
            </a:bodyPr>
            <a:lstStyle/>
            <a:p>
              <a:r>
                <a:rPr lang="en-US" sz="1200" b="1" spc="140" dirty="0">
                  <a:solidFill>
                    <a:schemeClr val="bg1"/>
                  </a:solidFill>
                  <a:latin typeface="Arial" panose="020B0604020202020204" pitchFamily="34" charset="0"/>
                  <a:cs typeface="Arial" panose="020B0604020202020204" pitchFamily="34" charset="0"/>
                </a:rPr>
                <a:t>SOLUTIONS</a:t>
              </a:r>
            </a:p>
          </p:txBody>
        </p:sp>
      </p:grpSp>
      <p:sp>
        <p:nvSpPr>
          <p:cNvPr id="15" name="Rectangle 14"/>
          <p:cNvSpPr/>
          <p:nvPr/>
        </p:nvSpPr>
        <p:spPr>
          <a:xfrm>
            <a:off x="3048000" y="2828836"/>
            <a:ext cx="6096000" cy="923330"/>
          </a:xfrm>
          <a:prstGeom prst="rect">
            <a:avLst/>
          </a:prstGeom>
        </p:spPr>
        <p:txBody>
          <a:bodyPr>
            <a:spAutoFit/>
          </a:bodyPr>
          <a:lstStyle/>
          <a:p>
            <a:br>
              <a:rPr lang="en-US" dirty="0">
                <a:solidFill>
                  <a:srgbClr val="000000"/>
                </a:solidFill>
                <a:latin typeface="Lucida Sans Unicode" panose="020B0602030504020204" pitchFamily="34" charset="0"/>
              </a:rPr>
            </a:br>
            <a:br>
              <a:rPr lang="en-US" dirty="0"/>
            </a:br>
            <a:endParaRPr lang="en-US" dirty="0"/>
          </a:p>
        </p:txBody>
      </p:sp>
      <p:grpSp>
        <p:nvGrpSpPr>
          <p:cNvPr id="24" name="Group 23"/>
          <p:cNvGrpSpPr/>
          <p:nvPr/>
        </p:nvGrpSpPr>
        <p:grpSpPr>
          <a:xfrm>
            <a:off x="1897403" y="4165843"/>
            <a:ext cx="10370339" cy="1449237"/>
            <a:chOff x="1906547" y="4274844"/>
            <a:chExt cx="10370339" cy="1449237"/>
          </a:xfrm>
        </p:grpSpPr>
        <p:sp>
          <p:nvSpPr>
            <p:cNvPr id="18" name="Rectangle 17"/>
            <p:cNvSpPr/>
            <p:nvPr/>
          </p:nvSpPr>
          <p:spPr>
            <a:xfrm>
              <a:off x="1914495" y="4274844"/>
              <a:ext cx="4108876" cy="59212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108192" y="4276001"/>
              <a:ext cx="4195316" cy="126390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906547" y="4965646"/>
              <a:ext cx="4108876" cy="57610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06547" y="4315170"/>
              <a:ext cx="6096000" cy="523220"/>
            </a:xfrm>
            <a:prstGeom prst="rect">
              <a:avLst/>
            </a:prstGeom>
          </p:spPr>
          <p:txBody>
            <a:bodyPr>
              <a:spAutoFit/>
            </a:bodyPr>
            <a:lstStyle/>
            <a:p>
              <a:r>
                <a:rPr lang="en-US" sz="1400" b="1" dirty="0">
                  <a:solidFill>
                    <a:srgbClr val="002060"/>
                  </a:solidFill>
                  <a:latin typeface="+mj-lt"/>
                </a:rPr>
                <a:t>Visit us at:</a:t>
              </a:r>
            </a:p>
            <a:p>
              <a:r>
                <a:rPr lang="en-US" sz="1400" dirty="0">
                  <a:solidFill>
                    <a:srgbClr val="002060"/>
                  </a:solidFill>
                  <a:latin typeface="+mj-lt"/>
                </a:rPr>
                <a:t>www.adse.eu</a:t>
              </a:r>
            </a:p>
          </p:txBody>
        </p:sp>
        <p:sp>
          <p:nvSpPr>
            <p:cNvPr id="13" name="Rectangle 12"/>
            <p:cNvSpPr/>
            <p:nvPr/>
          </p:nvSpPr>
          <p:spPr>
            <a:xfrm>
              <a:off x="6180886" y="4321375"/>
              <a:ext cx="6096000" cy="738664"/>
            </a:xfrm>
            <a:prstGeom prst="rect">
              <a:avLst/>
            </a:prstGeom>
          </p:spPr>
          <p:txBody>
            <a:bodyPr>
              <a:spAutoFit/>
            </a:bodyPr>
            <a:lstStyle/>
            <a:p>
              <a:r>
                <a:rPr lang="en-US" sz="1400" b="1" dirty="0">
                  <a:solidFill>
                    <a:srgbClr val="002060"/>
                  </a:solidFill>
                  <a:latin typeface="+mj-lt"/>
                </a:rPr>
                <a:t>Address: </a:t>
              </a:r>
              <a:r>
                <a:rPr lang="en-US" sz="1400" dirty="0">
                  <a:solidFill>
                    <a:srgbClr val="002060"/>
                  </a:solidFill>
                  <a:latin typeface="+mj-lt"/>
                </a:rPr>
                <a:t>	</a:t>
              </a:r>
              <a:r>
                <a:rPr lang="en-US" sz="1400" dirty="0" err="1">
                  <a:solidFill>
                    <a:srgbClr val="002060"/>
                  </a:solidFill>
                  <a:latin typeface="+mj-lt"/>
                </a:rPr>
                <a:t>Planeetbaan</a:t>
              </a:r>
              <a:r>
                <a:rPr lang="en-US" sz="1400">
                  <a:solidFill>
                    <a:srgbClr val="002060"/>
                  </a:solidFill>
                  <a:latin typeface="+mj-lt"/>
                </a:rPr>
                <a:t> 4</a:t>
              </a:r>
              <a:br>
                <a:rPr lang="en-US" sz="1400" dirty="0">
                  <a:solidFill>
                    <a:srgbClr val="002060"/>
                  </a:solidFill>
                  <a:latin typeface="+mj-lt"/>
                </a:rPr>
              </a:br>
              <a:r>
                <a:rPr lang="en-US" sz="1400" dirty="0">
                  <a:solidFill>
                    <a:srgbClr val="002060"/>
                  </a:solidFill>
                  <a:latin typeface="+mj-lt"/>
                </a:rPr>
                <a:t>	2132 HZ  Hoofddorp</a:t>
              </a:r>
            </a:p>
            <a:p>
              <a:r>
                <a:rPr lang="en-US" sz="1400" dirty="0">
                  <a:solidFill>
                    <a:srgbClr val="002060"/>
                  </a:solidFill>
                  <a:latin typeface="+mj-lt"/>
                </a:rPr>
                <a:t>	The Netherlands</a:t>
              </a:r>
            </a:p>
          </p:txBody>
        </p:sp>
        <p:sp>
          <p:nvSpPr>
            <p:cNvPr id="14" name="Rectangle 13"/>
            <p:cNvSpPr/>
            <p:nvPr/>
          </p:nvSpPr>
          <p:spPr>
            <a:xfrm>
              <a:off x="1926591" y="4985417"/>
              <a:ext cx="2653290" cy="738664"/>
            </a:xfrm>
            <a:prstGeom prst="rect">
              <a:avLst/>
            </a:prstGeom>
          </p:spPr>
          <p:txBody>
            <a:bodyPr wrap="none">
              <a:spAutoFit/>
            </a:bodyPr>
            <a:lstStyle/>
            <a:p>
              <a:r>
                <a:rPr lang="en-US" sz="1400" b="1" dirty="0">
                  <a:solidFill>
                    <a:srgbClr val="002060"/>
                  </a:solidFill>
                  <a:latin typeface="+mj-lt"/>
                </a:rPr>
                <a:t>Telephone:  </a:t>
              </a:r>
              <a:r>
                <a:rPr lang="en-US" sz="1400" dirty="0">
                  <a:solidFill>
                    <a:srgbClr val="002060"/>
                  </a:solidFill>
                  <a:latin typeface="+mj-lt"/>
                </a:rPr>
                <a:t>	0031 (0) 23 554 2255</a:t>
              </a:r>
            </a:p>
            <a:p>
              <a:r>
                <a:rPr lang="en-US" sz="1400" b="1" dirty="0">
                  <a:solidFill>
                    <a:srgbClr val="002060"/>
                  </a:solidFill>
                  <a:latin typeface="+mj-lt"/>
                </a:rPr>
                <a:t>E-mail: 	</a:t>
              </a:r>
              <a:r>
                <a:rPr lang="en-US" sz="1400" dirty="0">
                  <a:solidFill>
                    <a:srgbClr val="002060"/>
                  </a:solidFill>
                  <a:latin typeface="+mj-lt"/>
                  <a:hlinkClick r:id="rId4"/>
                </a:rPr>
                <a:t>info@adse</a:t>
              </a:r>
              <a:r>
                <a:rPr lang="en-US" sz="1400">
                  <a:solidFill>
                    <a:srgbClr val="002060"/>
                  </a:solidFill>
                  <a:latin typeface="+mj-lt"/>
                  <a:hlinkClick r:id="rId4"/>
                </a:rPr>
                <a:t>.eu</a:t>
              </a:r>
              <a:r>
                <a:rPr lang="en-US" sz="1400">
                  <a:solidFill>
                    <a:srgbClr val="002060"/>
                  </a:solidFill>
                  <a:latin typeface="+mj-lt"/>
                </a:rPr>
                <a:t> </a:t>
              </a:r>
              <a:br>
                <a:rPr lang="en-US" sz="1400" dirty="0">
                  <a:solidFill>
                    <a:srgbClr val="002060"/>
                  </a:solidFill>
                  <a:latin typeface="+mj-lt"/>
                </a:rPr>
              </a:br>
              <a:endParaRPr lang="en-US" sz="1400" dirty="0">
                <a:solidFill>
                  <a:srgbClr val="002060"/>
                </a:solidFill>
                <a:latin typeface="+mj-lt"/>
              </a:endParaRPr>
            </a:p>
          </p:txBody>
        </p:sp>
      </p:grpSp>
      <p:cxnSp>
        <p:nvCxnSpPr>
          <p:cNvPr id="16" name="Straight Connector 15"/>
          <p:cNvCxnSpPr/>
          <p:nvPr/>
        </p:nvCxnSpPr>
        <p:spPr>
          <a:xfrm>
            <a:off x="1899159" y="4757964"/>
            <a:ext cx="41071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97403" y="5418537"/>
            <a:ext cx="410887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9048" y="5418537"/>
            <a:ext cx="4195316"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rotWithShape="1">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b="21089"/>
          <a:stretch/>
        </p:blipFill>
        <p:spPr>
          <a:xfrm>
            <a:off x="6300662" y="3438534"/>
            <a:ext cx="475535" cy="161537"/>
          </a:xfrm>
          <a:prstGeom prst="rect">
            <a:avLst/>
          </a:prstGeom>
        </p:spPr>
      </p:pic>
    </p:spTree>
    <p:extLst>
      <p:ext uri="{BB962C8B-B14F-4D97-AF65-F5344CB8AC3E}">
        <p14:creationId xmlns:p14="http://schemas.microsoft.com/office/powerpoint/2010/main" val="87420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184AE6-A8CB-7EE8-4E80-54096CE21C8F}"/>
              </a:ext>
            </a:extLst>
          </p:cNvPr>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t="39308" r="29216" b="2300"/>
          <a:stretch/>
        </p:blipFill>
        <p:spPr>
          <a:xfrm>
            <a:off x="2557357" y="919011"/>
            <a:ext cx="9091543" cy="5369079"/>
          </a:xfrm>
          <a:prstGeom prst="rect">
            <a:avLst/>
          </a:prstGeom>
          <a:solidFill>
            <a:srgbClr val="FF7D01"/>
          </a:solidFill>
        </p:spPr>
      </p:pic>
      <p:sp>
        <p:nvSpPr>
          <p:cNvPr id="4" name="Slide Number Placeholder 3">
            <a:extLst>
              <a:ext uri="{FF2B5EF4-FFF2-40B4-BE49-F238E27FC236}">
                <a16:creationId xmlns:a16="http://schemas.microsoft.com/office/drawing/2014/main" id="{3BD104C1-5131-842B-691F-398BB999FDBA}"/>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6A2BC-8CA1-4915-8040-72D814823802}" type="slidenum">
              <a:rPr kumimoji="0" lang="en-US" sz="1200" b="0" i="0" u="none" strike="noStrike" kern="1200" cap="none" spc="0" normalizeH="0" baseline="0" smtClean="0">
                <a:ln>
                  <a:noFill/>
                </a:ln>
                <a:solidFill>
                  <a:srgbClr val="00206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dirty="0">
              <a:ln>
                <a:noFill/>
              </a:ln>
              <a:solidFill>
                <a:srgbClr val="002060"/>
              </a:solidFill>
              <a:effectLst/>
              <a:uLnTx/>
              <a:uFillTx/>
              <a:latin typeface="Calibri" panose="020F0502020204030204"/>
              <a:ea typeface="+mn-ea"/>
              <a:cs typeface="+mn-cs"/>
            </a:endParaRPr>
          </a:p>
        </p:txBody>
      </p:sp>
      <p:sp>
        <p:nvSpPr>
          <p:cNvPr id="5" name="Title 12">
            <a:extLst>
              <a:ext uri="{FF2B5EF4-FFF2-40B4-BE49-F238E27FC236}">
                <a16:creationId xmlns:a16="http://schemas.microsoft.com/office/drawing/2014/main" id="{88F53AFF-4DDF-D044-9D02-987F7CCDC14D}"/>
              </a:ext>
            </a:extLst>
          </p:cNvPr>
          <p:cNvSpPr txBox="1">
            <a:spLocks/>
          </p:cNvSpPr>
          <p:nvPr/>
        </p:nvSpPr>
        <p:spPr>
          <a:xfrm>
            <a:off x="401216" y="195943"/>
            <a:ext cx="9983412" cy="61678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lang="en-US" sz="2200" b="1" kern="1200" smtClean="0">
                <a:solidFill>
                  <a:srgbClr val="002060"/>
                </a:solidFill>
                <a:latin typeface="Arial" panose="020B0604020202020204" pitchFamily="34" charset="0"/>
                <a:ea typeface="+mn-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ADSE BV | Company Introduction</a:t>
            </a:r>
            <a:br>
              <a:rPr kumimoji="0" lang="en-US" sz="2400" b="1" i="0" u="none" strike="noStrike" kern="1200" cap="none" spc="0" normalizeH="0" baseline="0" dirty="0">
                <a:ln>
                  <a:noFill/>
                </a:ln>
                <a:solidFill>
                  <a:srgbClr val="002060"/>
                </a:solidFill>
                <a:effectLst/>
                <a:uLnTx/>
                <a:uFillTx/>
                <a:latin typeface="Agency FB" panose="020B0503020202020204" pitchFamily="34" charset="0"/>
                <a:ea typeface="+mn-ea"/>
                <a:cs typeface="Arial" panose="020B0604020202020204" pitchFamily="34" charset="0"/>
              </a:rPr>
            </a:br>
            <a:r>
              <a:rPr lang="en-US" sz="1800" dirty="0">
                <a:latin typeface="+mn-lt"/>
              </a:rPr>
              <a:t>Company Overview</a:t>
            </a:r>
            <a:endParaRPr kumimoji="0" lang="en-US" sz="2400" u="none" strike="noStrike" kern="1200" cap="none" spc="0" normalizeH="0" baseline="0" dirty="0">
              <a:ln>
                <a:noFill/>
              </a:ln>
              <a:solidFill>
                <a:srgbClr val="002060"/>
              </a:solidFill>
              <a:effectLst/>
              <a:highlight>
                <a:srgbClr val="FFFF00"/>
              </a:highlight>
              <a:uLnTx/>
              <a:uFillTx/>
              <a:latin typeface="Calibri" panose="020F0502020204030204"/>
              <a:ea typeface="+mn-ea"/>
              <a:cs typeface="Arial" panose="020B0604020202020204" pitchFamily="34" charset="0"/>
            </a:endParaRPr>
          </a:p>
        </p:txBody>
      </p:sp>
      <p:sp>
        <p:nvSpPr>
          <p:cNvPr id="6" name="Text Placeholder 13">
            <a:extLst>
              <a:ext uri="{FF2B5EF4-FFF2-40B4-BE49-F238E27FC236}">
                <a16:creationId xmlns:a16="http://schemas.microsoft.com/office/drawing/2014/main" id="{7DFA63C3-0F5C-E980-E020-508200E57764}"/>
              </a:ext>
            </a:extLst>
          </p:cNvPr>
          <p:cNvSpPr txBox="1">
            <a:spLocks/>
          </p:cNvSpPr>
          <p:nvPr/>
        </p:nvSpPr>
        <p:spPr>
          <a:xfrm>
            <a:off x="401215" y="1070294"/>
            <a:ext cx="7856003" cy="47587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buClr>
                <a:srgbClr val="002060"/>
              </a:buClr>
              <a:buFont typeface="Wingdings" panose="05000000000000000000" pitchFamily="2" charset="2"/>
              <a:buChar char="§"/>
              <a:defRPr sz="1800" kern="1200">
                <a:solidFill>
                  <a:srgbClr val="002060"/>
                </a:solidFill>
                <a:latin typeface="+mj-lt"/>
                <a:ea typeface="+mn-ea"/>
                <a:cs typeface="+mn-cs"/>
              </a:defRPr>
            </a:lvl1pPr>
            <a:lvl2pPr marL="685800" indent="-228600" algn="l" defTabSz="914400" rtl="0" eaLnBrk="1" latinLnBrk="0" hangingPunct="1">
              <a:lnSpc>
                <a:spcPct val="100000"/>
              </a:lnSpc>
              <a:spcBef>
                <a:spcPts val="0"/>
              </a:spcBef>
              <a:buClr>
                <a:srgbClr val="002060"/>
              </a:buClr>
              <a:buFont typeface="Wingdings" panose="05000000000000000000" pitchFamily="2" charset="2"/>
              <a:buChar char="§"/>
              <a:defRPr sz="1600" kern="1200">
                <a:solidFill>
                  <a:srgbClr val="002060"/>
                </a:solidFill>
                <a:latin typeface="+mj-lt"/>
                <a:ea typeface="+mn-ea"/>
                <a:cs typeface="+mn-cs"/>
              </a:defRPr>
            </a:lvl2pPr>
            <a:lvl3pPr marL="1143000" indent="-228600" algn="l" defTabSz="914400" rtl="0" eaLnBrk="1" latinLnBrk="0" hangingPunct="1">
              <a:lnSpc>
                <a:spcPct val="100000"/>
              </a:lnSpc>
              <a:spcBef>
                <a:spcPts val="0"/>
              </a:spcBef>
              <a:buClr>
                <a:srgbClr val="002060"/>
              </a:buClr>
              <a:buFont typeface="Wingdings" panose="05000000000000000000" pitchFamily="2" charset="2"/>
              <a:buChar char="§"/>
              <a:defRPr sz="1400" kern="1200">
                <a:solidFill>
                  <a:srgbClr val="002060"/>
                </a:solidFill>
                <a:latin typeface="+mj-lt"/>
                <a:ea typeface="+mn-ea"/>
                <a:cs typeface="+mn-cs"/>
              </a:defRPr>
            </a:lvl3pPr>
            <a:lvl4pPr marL="1600200" indent="-228600" algn="l" defTabSz="914400" rtl="0" eaLnBrk="1" latinLnBrk="0" hangingPunct="1">
              <a:lnSpc>
                <a:spcPct val="100000"/>
              </a:lnSpc>
              <a:spcBef>
                <a:spcPts val="0"/>
              </a:spcBef>
              <a:buClr>
                <a:srgbClr val="002060"/>
              </a:buClr>
              <a:buFont typeface="Wingdings" panose="05000000000000000000" pitchFamily="2" charset="2"/>
              <a:buChar char="§"/>
              <a:defRPr sz="1600" kern="1200">
                <a:solidFill>
                  <a:srgbClr val="002060"/>
                </a:solidFill>
                <a:latin typeface="+mj-lt"/>
                <a:ea typeface="+mn-ea"/>
                <a:cs typeface="+mn-cs"/>
              </a:defRPr>
            </a:lvl4pPr>
            <a:lvl5pPr marL="2057400" indent="-228600" algn="l" defTabSz="914400" rtl="0" eaLnBrk="1" latinLnBrk="0" hangingPunct="1">
              <a:lnSpc>
                <a:spcPct val="100000"/>
              </a:lnSpc>
              <a:spcBef>
                <a:spcPts val="0"/>
              </a:spcBef>
              <a:buClr>
                <a:srgbClr val="002060"/>
              </a:buClr>
              <a:buFont typeface="Wingdings" panose="05000000000000000000" pitchFamily="2" charset="2"/>
              <a:buChar char="§"/>
              <a:defRPr sz="16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2000" b="1" i="0" u="none" strike="noStrike" kern="1200" cap="none" spc="0" normalizeH="0" baseline="0" dirty="0">
                <a:ln>
                  <a:noFill/>
                </a:ln>
                <a:solidFill>
                  <a:srgbClr val="002060"/>
                </a:solidFill>
                <a:effectLst/>
                <a:uLnTx/>
                <a:uFillTx/>
                <a:latin typeface="Calibri" panose="020F0502020204030204"/>
                <a:ea typeface="+mn-ea"/>
                <a:cs typeface="+mn-cs"/>
              </a:rPr>
              <a:t>An independent Netherlands-based engineering consulting firm</a:t>
            </a:r>
          </a:p>
        </p:txBody>
      </p:sp>
      <p:sp>
        <p:nvSpPr>
          <p:cNvPr id="13" name="TextBox 12">
            <a:extLst>
              <a:ext uri="{FF2B5EF4-FFF2-40B4-BE49-F238E27FC236}">
                <a16:creationId xmlns:a16="http://schemas.microsoft.com/office/drawing/2014/main" id="{93D1F1D0-EEFE-2CCA-46E2-892FD22B6D30}"/>
              </a:ext>
            </a:extLst>
          </p:cNvPr>
          <p:cNvSpPr txBox="1"/>
          <p:nvPr/>
        </p:nvSpPr>
        <p:spPr>
          <a:xfrm>
            <a:off x="9780970" y="2281205"/>
            <a:ext cx="1572333"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Hoofddorp</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srgbClr val="002060"/>
                </a:solidFill>
                <a:effectLst/>
                <a:uLnTx/>
                <a:uFillTx/>
                <a:latin typeface="Arial" panose="020B0604020202020204" pitchFamily="34" charset="0"/>
                <a:ea typeface="+mn-ea"/>
                <a:cs typeface="Arial" panose="020B0604020202020204" pitchFamily="34" charset="0"/>
              </a:rPr>
              <a:t>The Netherlands</a:t>
            </a:r>
          </a:p>
        </p:txBody>
      </p:sp>
      <p:pic>
        <p:nvPicPr>
          <p:cNvPr id="15" name="Picture 14">
            <a:extLst>
              <a:ext uri="{FF2B5EF4-FFF2-40B4-BE49-F238E27FC236}">
                <a16:creationId xmlns:a16="http://schemas.microsoft.com/office/drawing/2014/main" id="{D87C2073-0A1D-41C9-AA38-3529E17B6B5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059413" y="1795477"/>
            <a:ext cx="398108" cy="265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a:extLst>
              <a:ext uri="{FF2B5EF4-FFF2-40B4-BE49-F238E27FC236}">
                <a16:creationId xmlns:a16="http://schemas.microsoft.com/office/drawing/2014/main" id="{36FA889C-9C6E-3EE9-240D-9220E2F29E03}"/>
              </a:ext>
            </a:extLst>
          </p:cNvPr>
          <p:cNvCxnSpPr>
            <a:cxnSpLocks/>
          </p:cNvCxnSpPr>
          <p:nvPr/>
        </p:nvCxnSpPr>
        <p:spPr>
          <a:xfrm>
            <a:off x="10048426" y="1790398"/>
            <a:ext cx="0" cy="52227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6E28D88-7CC0-2B1B-0148-60A02C9FA267}"/>
              </a:ext>
            </a:extLst>
          </p:cNvPr>
          <p:cNvSpPr/>
          <p:nvPr/>
        </p:nvSpPr>
        <p:spPr bwMode="auto">
          <a:xfrm>
            <a:off x="9984132" y="2309673"/>
            <a:ext cx="124286" cy="124690"/>
          </a:xfrm>
          <a:prstGeom prst="ellipse">
            <a:avLst/>
          </a:prstGeom>
          <a:solidFill>
            <a:srgbClr val="FF7D01"/>
          </a:solidFill>
          <a:ln w="28575">
            <a:solidFill>
              <a:srgbClr val="002060"/>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n-US" sz="1800" b="1" i="0" u="none" strike="noStrike" kern="1200" cap="none" spc="0" normalizeH="0" baseline="0" noProof="0" dirty="0">
              <a:ln>
                <a:noFill/>
              </a:ln>
              <a:solidFill>
                <a:srgbClr val="000066"/>
              </a:solidFill>
              <a:effectLst/>
              <a:uLnTx/>
              <a:uFillTx/>
              <a:latin typeface="Arial" pitchFamily="34" charset="0"/>
              <a:ea typeface="+mn-ea"/>
              <a:cs typeface="+mn-cs"/>
            </a:endParaRPr>
          </a:p>
        </p:txBody>
      </p:sp>
      <p:sp>
        <p:nvSpPr>
          <p:cNvPr id="18" name="Rectangle 17">
            <a:extLst>
              <a:ext uri="{FF2B5EF4-FFF2-40B4-BE49-F238E27FC236}">
                <a16:creationId xmlns:a16="http://schemas.microsoft.com/office/drawing/2014/main" id="{BDB82881-02EB-E6BD-C7AE-4BD36B3E15CC}"/>
              </a:ext>
            </a:extLst>
          </p:cNvPr>
          <p:cNvSpPr/>
          <p:nvPr/>
        </p:nvSpPr>
        <p:spPr>
          <a:xfrm>
            <a:off x="478973" y="2880447"/>
            <a:ext cx="2233677" cy="997200"/>
          </a:xfrm>
          <a:prstGeom prst="rect">
            <a:avLst/>
          </a:prstGeom>
          <a:solidFill>
            <a:srgbClr val="002060"/>
          </a:solidFill>
          <a:ln w="19050">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929C5FDE-A869-7D49-6644-990A4A7ABE96}"/>
              </a:ext>
            </a:extLst>
          </p:cNvPr>
          <p:cNvSpPr/>
          <p:nvPr/>
        </p:nvSpPr>
        <p:spPr>
          <a:xfrm>
            <a:off x="478973" y="4083938"/>
            <a:ext cx="2233677" cy="997200"/>
          </a:xfrm>
          <a:prstGeom prst="rect">
            <a:avLst/>
          </a:prstGeom>
          <a:solidFill>
            <a:srgbClr val="002060"/>
          </a:solidFill>
          <a:ln w="19050">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1BF3C524-CEA1-82BD-9EC6-E51946514D2E}"/>
              </a:ext>
            </a:extLst>
          </p:cNvPr>
          <p:cNvSpPr/>
          <p:nvPr/>
        </p:nvSpPr>
        <p:spPr>
          <a:xfrm>
            <a:off x="478973" y="5278331"/>
            <a:ext cx="2233677" cy="997200"/>
          </a:xfrm>
          <a:prstGeom prst="rect">
            <a:avLst/>
          </a:prstGeom>
          <a:solidFill>
            <a:srgbClr val="002060"/>
          </a:solidFill>
          <a:ln w="19050">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3AD77E9-3560-CEFB-CCE1-0FAAB06DEDE9}"/>
              </a:ext>
            </a:extLst>
          </p:cNvPr>
          <p:cNvSpPr/>
          <p:nvPr/>
        </p:nvSpPr>
        <p:spPr>
          <a:xfrm>
            <a:off x="478973" y="1680282"/>
            <a:ext cx="2233677" cy="997200"/>
          </a:xfrm>
          <a:prstGeom prst="rect">
            <a:avLst/>
          </a:prstGeom>
          <a:solidFill>
            <a:srgbClr val="002060"/>
          </a:solidFill>
          <a:ln w="19050">
            <a:noFill/>
          </a:ln>
          <a:effectLst>
            <a:outerShdw blurRad="76200" dist="19050" dir="5400000" algn="ctr" rotWithShape="0">
              <a:srgbClr val="000000">
                <a:alpha val="4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B3775F3A-DA11-FC87-B88B-29D19540295C}"/>
              </a:ext>
            </a:extLst>
          </p:cNvPr>
          <p:cNvSpPr txBox="1"/>
          <p:nvPr/>
        </p:nvSpPr>
        <p:spPr>
          <a:xfrm>
            <a:off x="511047" y="3243650"/>
            <a:ext cx="2225964" cy="33855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Calibri" panose="020F0502020204030204"/>
                <a:ea typeface="+mn-ea"/>
                <a:cs typeface="+mn-cs"/>
              </a:rPr>
              <a:t>INDUSTRIES SERVED</a:t>
            </a:r>
          </a:p>
        </p:txBody>
      </p:sp>
      <p:sp>
        <p:nvSpPr>
          <p:cNvPr id="23" name="TextBox 22">
            <a:extLst>
              <a:ext uri="{FF2B5EF4-FFF2-40B4-BE49-F238E27FC236}">
                <a16:creationId xmlns:a16="http://schemas.microsoft.com/office/drawing/2014/main" id="{70E8FCA5-D172-1D14-72CC-E77B9AE27857}"/>
              </a:ext>
            </a:extLst>
          </p:cNvPr>
          <p:cNvSpPr txBox="1"/>
          <p:nvPr/>
        </p:nvSpPr>
        <p:spPr>
          <a:xfrm>
            <a:off x="493301" y="4433872"/>
            <a:ext cx="2219270" cy="33855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Calibri" panose="020F0502020204030204"/>
                <a:ea typeface="+mn-ea"/>
                <a:cs typeface="+mn-cs"/>
              </a:rPr>
              <a:t>FACTS &amp; FIGURES</a:t>
            </a:r>
          </a:p>
        </p:txBody>
      </p:sp>
      <p:sp>
        <p:nvSpPr>
          <p:cNvPr id="24" name="TextBox 23">
            <a:extLst>
              <a:ext uri="{FF2B5EF4-FFF2-40B4-BE49-F238E27FC236}">
                <a16:creationId xmlns:a16="http://schemas.microsoft.com/office/drawing/2014/main" id="{03D6B986-FD4E-59BE-027B-986A9BACB192}"/>
              </a:ext>
            </a:extLst>
          </p:cNvPr>
          <p:cNvSpPr txBox="1"/>
          <p:nvPr/>
        </p:nvSpPr>
        <p:spPr>
          <a:xfrm>
            <a:off x="493301" y="5621575"/>
            <a:ext cx="2198546" cy="33855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Calibri" panose="020F0502020204030204"/>
                <a:ea typeface="+mn-ea"/>
                <a:cs typeface="+mn-cs"/>
              </a:rPr>
              <a:t>CORE SERVICES</a:t>
            </a:r>
          </a:p>
        </p:txBody>
      </p:sp>
      <p:sp>
        <p:nvSpPr>
          <p:cNvPr id="25" name="TextBox 24">
            <a:extLst>
              <a:ext uri="{FF2B5EF4-FFF2-40B4-BE49-F238E27FC236}">
                <a16:creationId xmlns:a16="http://schemas.microsoft.com/office/drawing/2014/main" id="{9F4111F4-EA59-AC1C-504E-9E224EF155F3}"/>
              </a:ext>
            </a:extLst>
          </p:cNvPr>
          <p:cNvSpPr txBox="1"/>
          <p:nvPr/>
        </p:nvSpPr>
        <p:spPr>
          <a:xfrm>
            <a:off x="511049" y="2034910"/>
            <a:ext cx="2233677" cy="33855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prstClr val="white"/>
                </a:solidFill>
                <a:effectLst/>
                <a:uLnTx/>
                <a:uFillTx/>
                <a:latin typeface="Calibri" panose="020F0502020204030204"/>
                <a:ea typeface="+mn-ea"/>
                <a:cs typeface="+mn-cs"/>
              </a:rPr>
              <a:t>WE</a:t>
            </a:r>
            <a:r>
              <a:rPr kumimoji="0" lang="en-US" sz="1600" b="1" i="0" u="none" strike="noStrike" kern="1200" cap="none" spc="0" normalizeH="0" baseline="0" dirty="0">
                <a:ln>
                  <a:noFill/>
                </a:ln>
                <a:solidFill>
                  <a:srgbClr val="002060"/>
                </a:solidFill>
                <a:effectLst/>
                <a:uLnTx/>
                <a:uFillTx/>
                <a:latin typeface="Calibri" panose="020F0502020204030204"/>
                <a:ea typeface="+mn-ea"/>
                <a:cs typeface="+mn-cs"/>
              </a:rPr>
              <a:t> </a:t>
            </a:r>
            <a:r>
              <a:rPr kumimoji="0" lang="en-US" sz="1600" b="1" i="0" u="none" strike="noStrike" kern="1200" cap="none" spc="0" normalizeH="0" baseline="0" dirty="0">
                <a:ln>
                  <a:noFill/>
                </a:ln>
                <a:solidFill>
                  <a:srgbClr val="FF0000"/>
                </a:solidFill>
                <a:effectLst/>
                <a:uLnTx/>
                <a:uFillTx/>
                <a:latin typeface="Calibri" panose="020F0502020204030204"/>
                <a:ea typeface="+mn-ea"/>
                <a:cs typeface="+mn-cs"/>
              </a:rPr>
              <a:t>LOVE</a:t>
            </a:r>
            <a:r>
              <a:rPr kumimoji="0" lang="en-US" sz="1600" b="1" i="0" u="none" strike="noStrike" kern="1200" cap="none" spc="0" normalizeH="0" baseline="0" dirty="0">
                <a:ln>
                  <a:noFill/>
                </a:ln>
                <a:solidFill>
                  <a:srgbClr val="002060"/>
                </a:solidFill>
                <a:effectLst/>
                <a:uLnTx/>
                <a:uFillTx/>
                <a:latin typeface="Calibri" panose="020F0502020204030204"/>
                <a:ea typeface="+mn-ea"/>
                <a:cs typeface="+mn-cs"/>
              </a:rPr>
              <a:t> </a:t>
            </a:r>
            <a:r>
              <a:rPr kumimoji="0" lang="en-US" sz="1600" b="1" i="0" u="none" strike="noStrike" kern="1200" cap="none" spc="0" normalizeH="0" baseline="0" dirty="0">
                <a:ln>
                  <a:noFill/>
                </a:ln>
                <a:solidFill>
                  <a:prstClr val="white"/>
                </a:solidFill>
                <a:effectLst/>
                <a:uLnTx/>
                <a:uFillTx/>
                <a:latin typeface="Calibri" panose="020F0502020204030204"/>
                <a:ea typeface="+mn-ea"/>
                <a:cs typeface="+mn-cs"/>
              </a:rPr>
              <a:t>TRANSPORT!</a:t>
            </a:r>
          </a:p>
        </p:txBody>
      </p:sp>
      <p:sp>
        <p:nvSpPr>
          <p:cNvPr id="26" name="Rectangle 25">
            <a:extLst>
              <a:ext uri="{FF2B5EF4-FFF2-40B4-BE49-F238E27FC236}">
                <a16:creationId xmlns:a16="http://schemas.microsoft.com/office/drawing/2014/main" id="{504D76A3-AD52-3611-3A0A-47AF7DF2C88E}"/>
              </a:ext>
            </a:extLst>
          </p:cNvPr>
          <p:cNvSpPr/>
          <p:nvPr/>
        </p:nvSpPr>
        <p:spPr>
          <a:xfrm>
            <a:off x="2891329" y="5278266"/>
            <a:ext cx="6480000" cy="997330"/>
          </a:xfrm>
          <a:prstGeom prst="rect">
            <a:avLst/>
          </a:prstGeom>
          <a:solidFill>
            <a:schemeClr val="bg1"/>
          </a:solidFill>
          <a:ln w="12700">
            <a:solidFill>
              <a:schemeClr val="bg1">
                <a:lumMod val="75000"/>
              </a:schemeClr>
            </a:solidFill>
          </a:ln>
          <a:effectLst>
            <a:outerShdw blurRad="76200" dist="25400" dir="5400000" algn="ctr" rotWithShape="0">
              <a:srgbClr val="000000">
                <a:alpha val="4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b="1" dirty="0">
              <a:solidFill>
                <a:prstClr val="white"/>
              </a:solidFill>
              <a:latin typeface="Calibri" panose="020F0502020204030204"/>
            </a:endParaRPr>
          </a:p>
        </p:txBody>
      </p:sp>
      <p:sp>
        <p:nvSpPr>
          <p:cNvPr id="27" name="Rectangle 26">
            <a:extLst>
              <a:ext uri="{FF2B5EF4-FFF2-40B4-BE49-F238E27FC236}">
                <a16:creationId xmlns:a16="http://schemas.microsoft.com/office/drawing/2014/main" id="{5092115A-79BB-EE63-CD80-CFF94F4DAC58}"/>
              </a:ext>
            </a:extLst>
          </p:cNvPr>
          <p:cNvSpPr/>
          <p:nvPr/>
        </p:nvSpPr>
        <p:spPr>
          <a:xfrm>
            <a:off x="2891329" y="4083873"/>
            <a:ext cx="6480000" cy="997330"/>
          </a:xfrm>
          <a:prstGeom prst="rect">
            <a:avLst/>
          </a:prstGeom>
          <a:solidFill>
            <a:schemeClr val="bg1"/>
          </a:solidFill>
          <a:ln w="12700">
            <a:solidFill>
              <a:schemeClr val="bg1">
                <a:lumMod val="75000"/>
              </a:schemeClr>
            </a:solidFill>
          </a:ln>
          <a:effectLst>
            <a:outerShdw blurRad="76200" dist="25400" dir="5400000" algn="ctr" rotWithShape="0">
              <a:srgbClr val="000000">
                <a:alpha val="4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DC97DEC-EA2A-FCBE-7B0B-9E727A6C54D4}"/>
              </a:ext>
            </a:extLst>
          </p:cNvPr>
          <p:cNvSpPr/>
          <p:nvPr/>
        </p:nvSpPr>
        <p:spPr>
          <a:xfrm>
            <a:off x="2891329" y="1680217"/>
            <a:ext cx="6480000" cy="997330"/>
          </a:xfrm>
          <a:prstGeom prst="rect">
            <a:avLst/>
          </a:prstGeom>
          <a:solidFill>
            <a:schemeClr val="bg1"/>
          </a:solidFill>
          <a:ln w="12700">
            <a:solidFill>
              <a:schemeClr val="bg1">
                <a:lumMod val="75000"/>
              </a:schemeClr>
            </a:solidFill>
          </a:ln>
          <a:effectLst>
            <a:outerShdw blurRad="76200" dist="25400" dir="5400000" algn="ctr" rotWithShape="0">
              <a:srgbClr val="000000">
                <a:alpha val="4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b="1" dirty="0">
              <a:solidFill>
                <a:prstClr val="white"/>
              </a:solidFill>
              <a:latin typeface="Calibri" panose="020F0502020204030204"/>
            </a:endParaRPr>
          </a:p>
        </p:txBody>
      </p:sp>
      <p:sp>
        <p:nvSpPr>
          <p:cNvPr id="29" name="Rectangle 28">
            <a:extLst>
              <a:ext uri="{FF2B5EF4-FFF2-40B4-BE49-F238E27FC236}">
                <a16:creationId xmlns:a16="http://schemas.microsoft.com/office/drawing/2014/main" id="{8ADDC58F-2D2E-DFF1-2715-00A8C8EB7AC2}"/>
              </a:ext>
            </a:extLst>
          </p:cNvPr>
          <p:cNvSpPr/>
          <p:nvPr/>
        </p:nvSpPr>
        <p:spPr>
          <a:xfrm>
            <a:off x="2891329" y="2880382"/>
            <a:ext cx="6480000" cy="997330"/>
          </a:xfrm>
          <a:prstGeom prst="rect">
            <a:avLst/>
          </a:prstGeom>
          <a:solidFill>
            <a:schemeClr val="bg1"/>
          </a:solidFill>
          <a:ln w="12700">
            <a:solidFill>
              <a:schemeClr val="bg1">
                <a:lumMod val="75000"/>
              </a:schemeClr>
            </a:solidFill>
          </a:ln>
          <a:effectLst>
            <a:outerShdw blurRad="76200" dist="25400" dir="5400000" algn="ctr" rotWithShape="0">
              <a:srgbClr val="000000">
                <a:alpha val="4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b="1" dirty="0">
              <a:solidFill>
                <a:prstClr val="white"/>
              </a:solidFill>
              <a:latin typeface="Calibri" panose="020F0502020204030204"/>
            </a:endParaRPr>
          </a:p>
        </p:txBody>
      </p:sp>
      <p:sp>
        <p:nvSpPr>
          <p:cNvPr id="30" name="Rounded Rectangle 178">
            <a:extLst>
              <a:ext uri="{FF2B5EF4-FFF2-40B4-BE49-F238E27FC236}">
                <a16:creationId xmlns:a16="http://schemas.microsoft.com/office/drawing/2014/main" id="{230BC9D9-5489-BA4A-7772-8B0BC0CF6CE6}"/>
              </a:ext>
            </a:extLst>
          </p:cNvPr>
          <p:cNvSpPr/>
          <p:nvPr/>
        </p:nvSpPr>
        <p:spPr>
          <a:xfrm>
            <a:off x="3055972" y="3582863"/>
            <a:ext cx="1706485" cy="226944"/>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AEROSPACE</a:t>
            </a:r>
          </a:p>
        </p:txBody>
      </p:sp>
      <p:sp>
        <p:nvSpPr>
          <p:cNvPr id="31" name="Rounded Rectangle 178">
            <a:extLst>
              <a:ext uri="{FF2B5EF4-FFF2-40B4-BE49-F238E27FC236}">
                <a16:creationId xmlns:a16="http://schemas.microsoft.com/office/drawing/2014/main" id="{C583460A-B4EB-7017-6E77-10B6512ED7D3}"/>
              </a:ext>
            </a:extLst>
          </p:cNvPr>
          <p:cNvSpPr/>
          <p:nvPr/>
        </p:nvSpPr>
        <p:spPr>
          <a:xfrm>
            <a:off x="7582264" y="3577848"/>
            <a:ext cx="1706485" cy="226944"/>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DEFENCE</a:t>
            </a:r>
          </a:p>
        </p:txBody>
      </p:sp>
      <p:sp>
        <p:nvSpPr>
          <p:cNvPr id="32" name="Rounded Rectangle 178">
            <a:extLst>
              <a:ext uri="{FF2B5EF4-FFF2-40B4-BE49-F238E27FC236}">
                <a16:creationId xmlns:a16="http://schemas.microsoft.com/office/drawing/2014/main" id="{01054B4E-6FBE-6C0F-2E3F-1B893D6186DE}"/>
              </a:ext>
            </a:extLst>
          </p:cNvPr>
          <p:cNvSpPr/>
          <p:nvPr/>
        </p:nvSpPr>
        <p:spPr>
          <a:xfrm>
            <a:off x="6054749" y="3582863"/>
            <a:ext cx="1706485" cy="226944"/>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MARITIME</a:t>
            </a:r>
          </a:p>
        </p:txBody>
      </p:sp>
      <p:sp>
        <p:nvSpPr>
          <p:cNvPr id="33" name="Rounded Rectangle 178">
            <a:extLst>
              <a:ext uri="{FF2B5EF4-FFF2-40B4-BE49-F238E27FC236}">
                <a16:creationId xmlns:a16="http://schemas.microsoft.com/office/drawing/2014/main" id="{0CB0D050-1805-EC57-1DA3-A38BF985C3EC}"/>
              </a:ext>
            </a:extLst>
          </p:cNvPr>
          <p:cNvSpPr/>
          <p:nvPr/>
        </p:nvSpPr>
        <p:spPr>
          <a:xfrm>
            <a:off x="4519968" y="3582979"/>
            <a:ext cx="1706485" cy="226944"/>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RAIL</a:t>
            </a:r>
          </a:p>
        </p:txBody>
      </p:sp>
      <p:sp>
        <p:nvSpPr>
          <p:cNvPr id="34" name="Rounded Rectangle 178">
            <a:extLst>
              <a:ext uri="{FF2B5EF4-FFF2-40B4-BE49-F238E27FC236}">
                <a16:creationId xmlns:a16="http://schemas.microsoft.com/office/drawing/2014/main" id="{C4A30B47-3236-859A-9F20-EFA1F31F5631}"/>
              </a:ext>
            </a:extLst>
          </p:cNvPr>
          <p:cNvSpPr/>
          <p:nvPr/>
        </p:nvSpPr>
        <p:spPr>
          <a:xfrm>
            <a:off x="3454561" y="4329065"/>
            <a:ext cx="997446" cy="540000"/>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srgbClr val="002060"/>
                </a:solidFill>
                <a:effectLst/>
                <a:uLnTx/>
                <a:uFillTx/>
                <a:latin typeface="Calibri" panose="020F0502020204030204" pitchFamily="34" charset="0"/>
                <a:ea typeface="+mn-ea"/>
                <a:cs typeface="Calibri" panose="020F0502020204030204" pitchFamily="34" charset="0"/>
              </a:rPr>
              <a:t>1996 </a:t>
            </a:r>
            <a:r>
              <a:rPr kumimoji="0" lang="en-US" sz="1150" b="1" i="0" u="none" strike="noStrike" kern="1200" cap="none" spc="0" normalizeH="0" baseline="0" dirty="0">
                <a:ln>
                  <a:noFill/>
                </a:ln>
                <a:solidFill>
                  <a:srgbClr val="002060"/>
                </a:solidFill>
                <a:effectLst/>
                <a:uLnTx/>
                <a:uFillTx/>
                <a:latin typeface="Calibri" panose="020F0502020204030204" pitchFamily="34" charset="0"/>
                <a:ea typeface="+mn-ea"/>
                <a:cs typeface="Calibri" panose="020F0502020204030204" pitchFamily="34" charset="0"/>
              </a:rPr>
              <a:t>ESTABLISHED</a:t>
            </a:r>
            <a:endParaRPr kumimoji="0" lang="en-US" sz="115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endParaRPr>
          </a:p>
        </p:txBody>
      </p:sp>
      <p:sp>
        <p:nvSpPr>
          <p:cNvPr id="35" name="Rounded Rectangle 178">
            <a:extLst>
              <a:ext uri="{FF2B5EF4-FFF2-40B4-BE49-F238E27FC236}">
                <a16:creationId xmlns:a16="http://schemas.microsoft.com/office/drawing/2014/main" id="{11A17A86-BF9A-379F-6DB0-9CE32BA1CC43}"/>
              </a:ext>
            </a:extLst>
          </p:cNvPr>
          <p:cNvSpPr/>
          <p:nvPr/>
        </p:nvSpPr>
        <p:spPr>
          <a:xfrm>
            <a:off x="4810036" y="4329065"/>
            <a:ext cx="1506504" cy="540000"/>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75+</a:t>
            </a:r>
            <a:r>
              <a:rPr kumimoji="0" lang="en-US" sz="1138"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 </a:t>
            </a:r>
            <a:r>
              <a:rPr kumimoji="0" lang="en-US" sz="11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HIGHLY SKILLED</a:t>
            </a:r>
            <a:r>
              <a:rPr kumimoji="0" lang="en-US" sz="1138"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 </a:t>
            </a:r>
            <a:r>
              <a:rPr kumimoji="0" lang="en-US" sz="115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PROFESSIONALS</a:t>
            </a:r>
          </a:p>
        </p:txBody>
      </p:sp>
      <p:sp>
        <p:nvSpPr>
          <p:cNvPr id="36" name="TextBox 35">
            <a:extLst>
              <a:ext uri="{FF2B5EF4-FFF2-40B4-BE49-F238E27FC236}">
                <a16:creationId xmlns:a16="http://schemas.microsoft.com/office/drawing/2014/main" id="{FFA263C4-B51A-3C12-7D7E-0003B940D1AB}"/>
              </a:ext>
            </a:extLst>
          </p:cNvPr>
          <p:cNvSpPr txBox="1"/>
          <p:nvPr/>
        </p:nvSpPr>
        <p:spPr>
          <a:xfrm>
            <a:off x="7934415" y="4228190"/>
            <a:ext cx="1378554" cy="677108"/>
          </a:xfrm>
          <a:prstGeom prst="rect">
            <a:avLst/>
          </a:prstGeom>
          <a:noFill/>
          <a:ln>
            <a:noFill/>
          </a:ln>
        </p:spPr>
        <p:txBody>
          <a:bodyPr wrap="square" rtlCol="0">
            <a:spAutoFit/>
          </a:bodyPr>
          <a:lstStyle>
            <a:defPPr>
              <a:defRPr lang="nl-NL"/>
            </a:defPPr>
            <a:lvl1pPr>
              <a:defRPr sz="900" b="1">
                <a:solidFill>
                  <a:schemeClr val="bg1"/>
                </a:solidFill>
                <a:latin typeface="Arial" panose="020B0604020202020204" pitchFamily="34" charset="0"/>
                <a:cs typeface="Arial" panose="020B0604020202020204" pitchFamily="34" charset="0"/>
              </a:defRPr>
            </a:lvl1p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EASA </a:t>
            </a:r>
            <a:r>
              <a:rPr kumimoji="0" lang="en-US" sz="115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DOA.21J.481</a:t>
            </a:r>
          </a:p>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15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MAA-NLD</a:t>
            </a:r>
            <a:r>
              <a:rPr lang="en-US" sz="1150" dirty="0">
                <a:solidFill>
                  <a:srgbClr val="002060"/>
                </a:solidFill>
                <a:latin typeface="Calibri" panose="020F0502020204030204"/>
              </a:rPr>
              <a:t>-</a:t>
            </a:r>
            <a:r>
              <a:rPr kumimoji="0" lang="en-US" sz="115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A</a:t>
            </a:r>
            <a:r>
              <a:rPr lang="en-US" sz="1150" dirty="0">
                <a:solidFill>
                  <a:srgbClr val="002060"/>
                </a:solidFill>
                <a:latin typeface="Calibri" panose="020F0502020204030204"/>
              </a:rPr>
              <a:t>-</a:t>
            </a:r>
            <a:r>
              <a:rPr kumimoji="0" lang="en-US" sz="115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21-018</a:t>
            </a:r>
          </a:p>
        </p:txBody>
      </p:sp>
      <p:pic>
        <p:nvPicPr>
          <p:cNvPr id="37" name="Picture 2">
            <a:extLst>
              <a:ext uri="{FF2B5EF4-FFF2-40B4-BE49-F238E27FC236}">
                <a16:creationId xmlns:a16="http://schemas.microsoft.com/office/drawing/2014/main" id="{BF3CD120-E63C-C75C-9534-9BD05B71B972}"/>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932907" y="4384314"/>
            <a:ext cx="311735" cy="21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a:extLst>
              <a:ext uri="{FF2B5EF4-FFF2-40B4-BE49-F238E27FC236}">
                <a16:creationId xmlns:a16="http://schemas.microsoft.com/office/drawing/2014/main" id="{C8D91F22-EAA6-1EFE-26BE-2854C92E448A}"/>
              </a:ext>
            </a:extLst>
          </p:cNvPr>
          <p:cNvSpPr/>
          <p:nvPr/>
        </p:nvSpPr>
        <p:spPr>
          <a:xfrm>
            <a:off x="6664233" y="4329065"/>
            <a:ext cx="1326424" cy="498278"/>
          </a:xfrm>
          <a:prstGeom prst="rect">
            <a:avLst/>
          </a:prstGeom>
        </p:spPr>
        <p:txBody>
          <a:bodyPr wrap="square">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WORLDWIDE</a:t>
            </a:r>
            <a:r>
              <a:rPr kumimoji="0" lang="en-US" sz="1138"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 </a:t>
            </a:r>
            <a:br>
              <a:rPr kumimoji="0" lang="en-US" sz="1138"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br>
            <a:r>
              <a:rPr kumimoji="0" lang="en-US" sz="1138"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CUSTOMER BASE</a:t>
            </a:r>
          </a:p>
        </p:txBody>
      </p:sp>
      <p:pic>
        <p:nvPicPr>
          <p:cNvPr id="39" name="Picture 38">
            <a:extLst>
              <a:ext uri="{FF2B5EF4-FFF2-40B4-BE49-F238E27FC236}">
                <a16:creationId xmlns:a16="http://schemas.microsoft.com/office/drawing/2014/main" id="{ECA3E65B-FDCA-72F4-FE1F-3A715D02EC9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407909" y="4452222"/>
            <a:ext cx="262786" cy="262786"/>
          </a:xfrm>
          <a:prstGeom prst="rect">
            <a:avLst/>
          </a:prstGeom>
        </p:spPr>
      </p:pic>
      <p:pic>
        <p:nvPicPr>
          <p:cNvPr id="40" name="Picture 5" descr="C:\Users\floris.verstraelen\Desktop\ADSE persoon.png">
            <a:extLst>
              <a:ext uri="{FF2B5EF4-FFF2-40B4-BE49-F238E27FC236}">
                <a16:creationId xmlns:a16="http://schemas.microsoft.com/office/drawing/2014/main" id="{2B5BCCBC-8FA7-3F0E-4C6E-F8F65F93CE7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11299" y="4374744"/>
            <a:ext cx="346039" cy="339322"/>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178">
            <a:extLst>
              <a:ext uri="{FF2B5EF4-FFF2-40B4-BE49-F238E27FC236}">
                <a16:creationId xmlns:a16="http://schemas.microsoft.com/office/drawing/2014/main" id="{B2ACC6E0-2BBA-E8A8-5E8D-369243A98FF9}"/>
              </a:ext>
            </a:extLst>
          </p:cNvPr>
          <p:cNvSpPr/>
          <p:nvPr/>
        </p:nvSpPr>
        <p:spPr>
          <a:xfrm>
            <a:off x="2882096" y="5507662"/>
            <a:ext cx="1475130" cy="540000"/>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ENGINEERING</a:t>
            </a:r>
          </a:p>
        </p:txBody>
      </p:sp>
      <p:sp>
        <p:nvSpPr>
          <p:cNvPr id="42" name="Rounded Rectangle 178">
            <a:extLst>
              <a:ext uri="{FF2B5EF4-FFF2-40B4-BE49-F238E27FC236}">
                <a16:creationId xmlns:a16="http://schemas.microsoft.com/office/drawing/2014/main" id="{D89B4250-2A5B-7D62-E681-71CAD208B473}"/>
              </a:ext>
            </a:extLst>
          </p:cNvPr>
          <p:cNvSpPr/>
          <p:nvPr/>
        </p:nvSpPr>
        <p:spPr>
          <a:xfrm>
            <a:off x="7911734" y="5504954"/>
            <a:ext cx="1457539" cy="540000"/>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CONSULTING</a:t>
            </a:r>
          </a:p>
        </p:txBody>
      </p:sp>
      <p:sp>
        <p:nvSpPr>
          <p:cNvPr id="43" name="Rounded Rectangle 178">
            <a:extLst>
              <a:ext uri="{FF2B5EF4-FFF2-40B4-BE49-F238E27FC236}">
                <a16:creationId xmlns:a16="http://schemas.microsoft.com/office/drawing/2014/main" id="{014E88CC-9DCC-A017-7C53-807DC21E6E43}"/>
              </a:ext>
            </a:extLst>
          </p:cNvPr>
          <p:cNvSpPr/>
          <p:nvPr/>
        </p:nvSpPr>
        <p:spPr>
          <a:xfrm>
            <a:off x="6200748" y="5504954"/>
            <a:ext cx="1789169" cy="540000"/>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TECHNICAL PROJECT MANAGEMENT</a:t>
            </a:r>
          </a:p>
        </p:txBody>
      </p:sp>
      <p:sp>
        <p:nvSpPr>
          <p:cNvPr id="44" name="Rounded Rectangle 178">
            <a:extLst>
              <a:ext uri="{FF2B5EF4-FFF2-40B4-BE49-F238E27FC236}">
                <a16:creationId xmlns:a16="http://schemas.microsoft.com/office/drawing/2014/main" id="{C17291CB-AA68-8460-4D8D-3F39A3EFDEB1}"/>
              </a:ext>
            </a:extLst>
          </p:cNvPr>
          <p:cNvSpPr/>
          <p:nvPr/>
        </p:nvSpPr>
        <p:spPr>
          <a:xfrm>
            <a:off x="4566936" y="5509827"/>
            <a:ext cx="1551713" cy="540000"/>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rPr>
              <a:t>CERTIFICATION &amp; COMPLIANCE</a:t>
            </a:r>
          </a:p>
        </p:txBody>
      </p:sp>
      <p:sp>
        <p:nvSpPr>
          <p:cNvPr id="45" name="Rounded Rectangle 178">
            <a:extLst>
              <a:ext uri="{FF2B5EF4-FFF2-40B4-BE49-F238E27FC236}">
                <a16:creationId xmlns:a16="http://schemas.microsoft.com/office/drawing/2014/main" id="{7F07A45F-1C34-9606-2BDC-5A2A7909C635}"/>
              </a:ext>
            </a:extLst>
          </p:cNvPr>
          <p:cNvSpPr/>
          <p:nvPr/>
        </p:nvSpPr>
        <p:spPr>
          <a:xfrm>
            <a:off x="2888471" y="1863531"/>
            <a:ext cx="6480000" cy="627594"/>
          </a:xfrm>
          <a:prstGeom prst="roundRect">
            <a:avLst>
              <a:gd name="adj" fmla="val 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244" normalizeH="0" baseline="0" dirty="0">
                <a:ln>
                  <a:noFill/>
                </a:ln>
                <a:solidFill>
                  <a:srgbClr val="002060"/>
                </a:solidFill>
                <a:effectLst/>
                <a:uLnTx/>
                <a:uFillTx/>
                <a:latin typeface="Calibri" panose="020F0502020204030204"/>
                <a:ea typeface="+mn-ea"/>
                <a:cs typeface="Arial" panose="020B0604020202020204" pitchFamily="34" charset="0"/>
              </a:rPr>
              <a:t>TRANSPORTATION SYSTEMS OF TODAY AND TOMORROW</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0" lang="en-US" sz="1138" b="1" i="0" u="none" strike="noStrike" kern="1200" cap="none" spc="0" normalizeH="0" baseline="0" dirty="0">
              <a:ln>
                <a:noFill/>
              </a:ln>
              <a:solidFill>
                <a:srgbClr val="002060"/>
              </a:solidFill>
              <a:effectLst/>
              <a:uLnTx/>
              <a:uFillTx/>
              <a:latin typeface="Calibri" panose="020F0502020204030204"/>
              <a:ea typeface="+mn-ea"/>
              <a:cs typeface="Arial" panose="020B0604020202020204" pitchFamily="34" charset="0"/>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1138" b="1" i="0" u="none" strike="noStrike" kern="1200" cap="none" spc="244" normalizeH="0" baseline="0" dirty="0">
                <a:ln>
                  <a:noFill/>
                </a:ln>
                <a:solidFill>
                  <a:srgbClr val="002060"/>
                </a:solidFill>
                <a:effectLst/>
                <a:uLnTx/>
                <a:uFillTx/>
                <a:latin typeface="Calibri" panose="020F0502020204030204"/>
                <a:ea typeface="+mn-ea"/>
                <a:cs typeface="Arial" panose="020B0604020202020204" pitchFamily="34" charset="0"/>
              </a:rPr>
              <a:t>SUSTAINABILITY   |   AUTONOMOUS OPERATIONS   |   DIGITIZATION</a:t>
            </a:r>
          </a:p>
        </p:txBody>
      </p:sp>
      <p:pic>
        <p:nvPicPr>
          <p:cNvPr id="46" name="Picture 45">
            <a:extLst>
              <a:ext uri="{FF2B5EF4-FFF2-40B4-BE49-F238E27FC236}">
                <a16:creationId xmlns:a16="http://schemas.microsoft.com/office/drawing/2014/main" id="{0AEC53F0-8621-9010-69BC-78E77715CE21}"/>
              </a:ext>
            </a:extLst>
          </p:cNvPr>
          <p:cNvPicPr>
            <a:picLocks noChangeAspect="1"/>
          </p:cNvPicPr>
          <p:nvPr/>
        </p:nvPicPr>
        <p:blipFill>
          <a:blip r:embed="rId7" cstate="print">
            <a:clrChange>
              <a:clrFrom>
                <a:srgbClr val="F7F7F7"/>
              </a:clrFrom>
              <a:clrTo>
                <a:srgbClr val="F7F7F7">
                  <a:alpha val="0"/>
                </a:srgbClr>
              </a:clrTo>
            </a:clrChange>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089036" y="4421784"/>
            <a:ext cx="322632" cy="272582"/>
          </a:xfrm>
          <a:prstGeom prst="rect">
            <a:avLst/>
          </a:prstGeom>
        </p:spPr>
      </p:pic>
      <p:grpSp>
        <p:nvGrpSpPr>
          <p:cNvPr id="47" name="Group 46">
            <a:extLst>
              <a:ext uri="{FF2B5EF4-FFF2-40B4-BE49-F238E27FC236}">
                <a16:creationId xmlns:a16="http://schemas.microsoft.com/office/drawing/2014/main" id="{D429D59B-2382-3F09-393E-F1981871F6B2}"/>
              </a:ext>
            </a:extLst>
          </p:cNvPr>
          <p:cNvGrpSpPr>
            <a:grpSpLocks noChangeAspect="1"/>
          </p:cNvGrpSpPr>
          <p:nvPr/>
        </p:nvGrpSpPr>
        <p:grpSpPr>
          <a:xfrm>
            <a:off x="3101810" y="2991257"/>
            <a:ext cx="5978545" cy="494771"/>
            <a:chOff x="607291" y="4286249"/>
            <a:chExt cx="12775586" cy="1057276"/>
          </a:xfrm>
        </p:grpSpPr>
        <p:pic>
          <p:nvPicPr>
            <p:cNvPr id="48" name="Picture 47">
              <a:extLst>
                <a:ext uri="{FF2B5EF4-FFF2-40B4-BE49-F238E27FC236}">
                  <a16:creationId xmlns:a16="http://schemas.microsoft.com/office/drawing/2014/main" id="{DE7864BA-7B05-84FD-C90C-CB7782718017}"/>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b="69867"/>
            <a:stretch/>
          </p:blipFill>
          <p:spPr>
            <a:xfrm>
              <a:off x="607291" y="4418355"/>
              <a:ext cx="4298336" cy="925170"/>
            </a:xfrm>
            <a:prstGeom prst="rect">
              <a:avLst/>
            </a:prstGeom>
          </p:spPr>
        </p:pic>
        <p:pic>
          <p:nvPicPr>
            <p:cNvPr id="49" name="Picture 48">
              <a:extLst>
                <a:ext uri="{FF2B5EF4-FFF2-40B4-BE49-F238E27FC236}">
                  <a16:creationId xmlns:a16="http://schemas.microsoft.com/office/drawing/2014/main" id="{B3CC5111-EE0F-B903-267F-C59ADD463EA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34427" b="33930"/>
            <a:stretch/>
          </p:blipFill>
          <p:spPr>
            <a:xfrm>
              <a:off x="4905627" y="4286249"/>
              <a:ext cx="4298336" cy="971551"/>
            </a:xfrm>
            <a:prstGeom prst="rect">
              <a:avLst/>
            </a:prstGeom>
          </p:spPr>
        </p:pic>
        <p:pic>
          <p:nvPicPr>
            <p:cNvPr id="50" name="Picture 49">
              <a:extLst>
                <a:ext uri="{FF2B5EF4-FFF2-40B4-BE49-F238E27FC236}">
                  <a16:creationId xmlns:a16="http://schemas.microsoft.com/office/drawing/2014/main" id="{E37B9EE4-9091-49DF-6F1B-9AB25AE2A01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73157"/>
            <a:stretch/>
          </p:blipFill>
          <p:spPr>
            <a:xfrm>
              <a:off x="9084541" y="4359944"/>
              <a:ext cx="4298336" cy="824160"/>
            </a:xfrm>
            <a:prstGeom prst="rect">
              <a:avLst/>
            </a:prstGeom>
          </p:spPr>
        </p:pic>
      </p:grpSp>
    </p:spTree>
    <p:extLst>
      <p:ext uri="{BB962C8B-B14F-4D97-AF65-F5344CB8AC3E}">
        <p14:creationId xmlns:p14="http://schemas.microsoft.com/office/powerpoint/2010/main" val="3621968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62132-B4BF-775F-F2FA-08D766E9D4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DA7BEE7-F572-967A-7E41-D18D0B9B3951}"/>
              </a:ext>
            </a:extLst>
          </p:cNvPr>
          <p:cNvSpPr>
            <a:spLocks noGrp="1"/>
          </p:cNvSpPr>
          <p:nvPr>
            <p:ph type="title"/>
          </p:nvPr>
        </p:nvSpPr>
        <p:spPr>
          <a:xfrm>
            <a:off x="1268792" y="547184"/>
            <a:ext cx="10380108" cy="350934"/>
          </a:xfrm>
        </p:spPr>
        <p:txBody>
          <a:bodyPr>
            <a:noAutofit/>
          </a:bodyPr>
          <a:lstStyle/>
          <a:p>
            <a:r>
              <a:rPr lang="nl-NL" sz="2000" dirty="0" err="1"/>
              <a:t>Aviation</a:t>
            </a:r>
            <a:r>
              <a:rPr lang="nl-NL" sz="2000" dirty="0"/>
              <a:t> has </a:t>
            </a:r>
            <a:r>
              <a:rPr lang="nl-NL" sz="2000" dirty="0" err="1"/>
              <a:t>evolved</a:t>
            </a:r>
            <a:r>
              <a:rPr lang="nl-NL" sz="2000" dirty="0"/>
              <a:t> </a:t>
            </a:r>
            <a:r>
              <a:rPr lang="nl-NL" sz="2000" dirty="0" err="1"/>
              <a:t>from</a:t>
            </a:r>
            <a:r>
              <a:rPr lang="nl-NL" sz="2000" dirty="0"/>
              <a:t> a </a:t>
            </a:r>
            <a:r>
              <a:rPr lang="nl-NL" sz="2000" dirty="0" err="1"/>
              <a:t>technology</a:t>
            </a:r>
            <a:r>
              <a:rPr lang="nl-NL" sz="2000" dirty="0"/>
              <a:t> </a:t>
            </a:r>
            <a:r>
              <a:rPr lang="nl-NL" sz="2000" dirty="0" err="1"/>
              <a:t>to</a:t>
            </a:r>
            <a:r>
              <a:rPr lang="nl-NL" sz="2000" dirty="0"/>
              <a:t> a commercial </a:t>
            </a:r>
            <a:r>
              <a:rPr lang="nl-NL" sz="2000" dirty="0" err="1"/>
              <a:t>driven</a:t>
            </a:r>
            <a:r>
              <a:rPr lang="nl-NL" sz="2000" dirty="0"/>
              <a:t> business</a:t>
            </a:r>
          </a:p>
        </p:txBody>
      </p:sp>
      <p:sp>
        <p:nvSpPr>
          <p:cNvPr id="4" name="Slide Number Placeholder 3">
            <a:extLst>
              <a:ext uri="{FF2B5EF4-FFF2-40B4-BE49-F238E27FC236}">
                <a16:creationId xmlns:a16="http://schemas.microsoft.com/office/drawing/2014/main" id="{FC223DE6-5AB0-3D11-30B9-2EEC1BB2BAF2}"/>
              </a:ext>
            </a:extLst>
          </p:cNvPr>
          <p:cNvSpPr>
            <a:spLocks noGrp="1"/>
          </p:cNvSpPr>
          <p:nvPr>
            <p:ph type="sldNum" sz="quarter" idx="14"/>
          </p:nvPr>
        </p:nvSpPr>
        <p:spPr/>
        <p:txBody>
          <a:bodyPr/>
          <a:lstStyle/>
          <a:p>
            <a:fld id="{7006A2BC-8CA1-4915-8040-72D814823802}" type="slidenum">
              <a:rPr lang="nl-NL" smtClean="0"/>
              <a:t>4</a:t>
            </a:fld>
            <a:endParaRPr lang="nl-NL" dirty="0"/>
          </a:p>
        </p:txBody>
      </p:sp>
      <p:cxnSp>
        <p:nvCxnSpPr>
          <p:cNvPr id="21" name="Straight Connector 20">
            <a:extLst>
              <a:ext uri="{FF2B5EF4-FFF2-40B4-BE49-F238E27FC236}">
                <a16:creationId xmlns:a16="http://schemas.microsoft.com/office/drawing/2014/main" id="{B0824FD1-8D6D-590F-51DD-78EE76D8A222}"/>
              </a:ext>
            </a:extLst>
          </p:cNvPr>
          <p:cNvCxnSpPr>
            <a:cxnSpLocks/>
          </p:cNvCxnSpPr>
          <p:nvPr/>
        </p:nvCxnSpPr>
        <p:spPr>
          <a:xfrm flipH="1">
            <a:off x="492763" y="1378817"/>
            <a:ext cx="6293129" cy="17214"/>
          </a:xfrm>
          <a:prstGeom prst="line">
            <a:avLst/>
          </a:prstGeom>
          <a:ln w="57150">
            <a:solidFill>
              <a:srgbClr val="00428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677C109-CE93-908B-40CB-C109DB053520}"/>
              </a:ext>
            </a:extLst>
          </p:cNvPr>
          <p:cNvCxnSpPr>
            <a:cxnSpLocks/>
          </p:cNvCxnSpPr>
          <p:nvPr/>
        </p:nvCxnSpPr>
        <p:spPr>
          <a:xfrm flipH="1" flipV="1">
            <a:off x="7286521" y="1387424"/>
            <a:ext cx="4788169" cy="5870"/>
          </a:xfrm>
          <a:prstGeom prst="line">
            <a:avLst/>
          </a:prstGeom>
          <a:ln w="57150">
            <a:solidFill>
              <a:srgbClr val="00428C"/>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A43DED0-DAE8-9B2A-0A55-E8C203F750A4}"/>
              </a:ext>
            </a:extLst>
          </p:cNvPr>
          <p:cNvSpPr txBox="1"/>
          <p:nvPr/>
        </p:nvSpPr>
        <p:spPr>
          <a:xfrm>
            <a:off x="7279664" y="1022689"/>
            <a:ext cx="4962405" cy="338554"/>
          </a:xfrm>
          <a:prstGeom prst="rect">
            <a:avLst/>
          </a:prstGeom>
          <a:noFill/>
        </p:spPr>
        <p:txBody>
          <a:bodyPr wrap="square" rtlCol="0">
            <a:spAutoFit/>
          </a:bodyPr>
          <a:lstStyle/>
          <a:p>
            <a:r>
              <a:rPr lang="nl-NL" sz="1600" b="1" dirty="0">
                <a:solidFill>
                  <a:srgbClr val="002060"/>
                </a:solidFill>
                <a:latin typeface="Aptos" panose="020B0004020202020204" pitchFamily="34" charset="0"/>
              </a:rPr>
              <a:t>From capability-driven </a:t>
            </a:r>
            <a:r>
              <a:rPr lang="nl-NL" sz="1600" b="1" dirty="0" err="1">
                <a:solidFill>
                  <a:srgbClr val="002060"/>
                </a:solidFill>
                <a:latin typeface="Aptos" panose="020B0004020202020204" pitchFamily="34" charset="0"/>
              </a:rPr>
              <a:t>to</a:t>
            </a:r>
            <a:r>
              <a:rPr lang="nl-NL" sz="1600" b="1" dirty="0">
                <a:solidFill>
                  <a:srgbClr val="002060"/>
                </a:solidFill>
                <a:latin typeface="Aptos" panose="020B0004020202020204" pitchFamily="34" charset="0"/>
              </a:rPr>
              <a:t> commercial-</a:t>
            </a:r>
            <a:r>
              <a:rPr lang="nl-NL" sz="1600" b="1" dirty="0" err="1">
                <a:solidFill>
                  <a:srgbClr val="002060"/>
                </a:solidFill>
                <a:latin typeface="Aptos" panose="020B0004020202020204" pitchFamily="34" charset="0"/>
              </a:rPr>
              <a:t>driven</a:t>
            </a:r>
            <a:r>
              <a:rPr lang="nl-NL" sz="1600" b="1" dirty="0">
                <a:solidFill>
                  <a:srgbClr val="002060"/>
                </a:solidFill>
                <a:latin typeface="Aptos" panose="020B0004020202020204" pitchFamily="34" charset="0"/>
              </a:rPr>
              <a:t> </a:t>
            </a:r>
          </a:p>
        </p:txBody>
      </p:sp>
      <p:sp>
        <p:nvSpPr>
          <p:cNvPr id="35" name="TextBox 34">
            <a:extLst>
              <a:ext uri="{FF2B5EF4-FFF2-40B4-BE49-F238E27FC236}">
                <a16:creationId xmlns:a16="http://schemas.microsoft.com/office/drawing/2014/main" id="{2A7BCC84-562A-F847-CA7F-C93C2A605AC7}"/>
              </a:ext>
            </a:extLst>
          </p:cNvPr>
          <p:cNvSpPr txBox="1"/>
          <p:nvPr/>
        </p:nvSpPr>
        <p:spPr>
          <a:xfrm>
            <a:off x="481641" y="1011872"/>
            <a:ext cx="6491761" cy="338554"/>
          </a:xfrm>
          <a:prstGeom prst="rect">
            <a:avLst/>
          </a:prstGeom>
          <a:noFill/>
        </p:spPr>
        <p:txBody>
          <a:bodyPr wrap="square" rtlCol="0">
            <a:spAutoFit/>
          </a:bodyPr>
          <a:lstStyle/>
          <a:p>
            <a:r>
              <a:rPr lang="en-US" sz="1600" b="1" dirty="0">
                <a:solidFill>
                  <a:srgbClr val="002060"/>
                </a:solidFill>
                <a:latin typeface="Aptos" panose="020B0004020202020204" pitchFamily="34" charset="0"/>
              </a:rPr>
              <a:t>Aircraft have evolved greatly since the early days</a:t>
            </a:r>
            <a:endParaRPr lang="nl-NL" sz="1600" b="1" dirty="0" err="1">
              <a:solidFill>
                <a:srgbClr val="002060"/>
              </a:solidFill>
              <a:latin typeface="Aptos" panose="020B0004020202020204" pitchFamily="34" charset="0"/>
            </a:endParaRPr>
          </a:p>
        </p:txBody>
      </p:sp>
      <p:sp>
        <p:nvSpPr>
          <p:cNvPr id="37" name="TextBox 36">
            <a:extLst>
              <a:ext uri="{FF2B5EF4-FFF2-40B4-BE49-F238E27FC236}">
                <a16:creationId xmlns:a16="http://schemas.microsoft.com/office/drawing/2014/main" id="{B1180CFE-C4A4-F388-F71B-0CF576D39F4D}"/>
              </a:ext>
            </a:extLst>
          </p:cNvPr>
          <p:cNvSpPr txBox="1"/>
          <p:nvPr/>
        </p:nvSpPr>
        <p:spPr>
          <a:xfrm>
            <a:off x="7301001" y="1588752"/>
            <a:ext cx="4788169" cy="4539704"/>
          </a:xfrm>
          <a:prstGeom prst="rect">
            <a:avLst/>
          </a:prstGeom>
          <a:noFill/>
          <a:ln w="57150">
            <a:solidFill>
              <a:srgbClr val="00428C"/>
            </a:solidFill>
          </a:ln>
        </p:spPr>
        <p:txBody>
          <a:bodyPr wrap="square" rtlCol="0">
            <a:spAutoFit/>
          </a:bodyPr>
          <a:lstStyle/>
          <a:p>
            <a:pPr algn="l"/>
            <a:r>
              <a:rPr lang="en-US" sz="1600" b="1" dirty="0">
                <a:solidFill>
                  <a:srgbClr val="002060"/>
                </a:solidFill>
                <a:latin typeface="Aptos" panose="020B0004020202020204" pitchFamily="34" charset="0"/>
              </a:rPr>
              <a:t>History:</a:t>
            </a:r>
          </a:p>
          <a:p>
            <a:pPr marL="285750" indent="-285750" algn="l">
              <a:buFont typeface="Arial" panose="020B0604020202020204" pitchFamily="34" charset="0"/>
              <a:buChar char="•"/>
            </a:pPr>
            <a:r>
              <a:rPr lang="en-US" sz="1300" b="1" dirty="0">
                <a:solidFill>
                  <a:srgbClr val="002060"/>
                </a:solidFill>
                <a:latin typeface="Aptos" panose="020B0004020202020204" pitchFamily="34" charset="0"/>
              </a:rPr>
              <a:t>Early Development:</a:t>
            </a:r>
            <a:r>
              <a:rPr lang="en-US" sz="1300" b="0" i="0" dirty="0">
                <a:solidFill>
                  <a:srgbClr val="0D0D0D"/>
                </a:solidFill>
                <a:effectLst/>
                <a:latin typeface="Aptos" panose="020B0004020202020204" pitchFamily="34" charset="0"/>
              </a:rPr>
              <a:t> </a:t>
            </a:r>
            <a:br>
              <a:rPr lang="en-US" sz="1300" b="0" i="0" dirty="0">
                <a:solidFill>
                  <a:srgbClr val="0D0D0D"/>
                </a:solidFill>
                <a:effectLst/>
                <a:latin typeface="Aptos" panose="020B0004020202020204" pitchFamily="34" charset="0"/>
              </a:rPr>
            </a:br>
            <a:r>
              <a:rPr lang="en-US" sz="1300" dirty="0">
                <a:solidFill>
                  <a:srgbClr val="002060"/>
                </a:solidFill>
                <a:latin typeface="Aptos" panose="020B0004020202020204" pitchFamily="34" charset="0"/>
              </a:rPr>
              <a:t>Aviation began with the Wright brothers' historic flight in 1903. </a:t>
            </a:r>
          </a:p>
          <a:p>
            <a:pPr marL="285750" indent="-285750" algn="l">
              <a:buFont typeface="Arial" panose="020B0604020202020204" pitchFamily="34" charset="0"/>
              <a:buChar char="•"/>
            </a:pPr>
            <a:r>
              <a:rPr lang="en-US" sz="1300" b="1" dirty="0">
                <a:solidFill>
                  <a:srgbClr val="002060"/>
                </a:solidFill>
                <a:latin typeface="Aptos" panose="020B0004020202020204" pitchFamily="34" charset="0"/>
              </a:rPr>
              <a:t>Commercialization:</a:t>
            </a:r>
            <a:r>
              <a:rPr lang="en-US" sz="1300" b="0" i="0" dirty="0">
                <a:solidFill>
                  <a:srgbClr val="0D0D0D"/>
                </a:solidFill>
                <a:effectLst/>
                <a:latin typeface="Aptos" panose="020B0004020202020204" pitchFamily="34" charset="0"/>
              </a:rPr>
              <a:t> </a:t>
            </a:r>
            <a:br>
              <a:rPr lang="en-US" sz="1300" b="0" i="0" dirty="0">
                <a:solidFill>
                  <a:srgbClr val="0D0D0D"/>
                </a:solidFill>
                <a:effectLst/>
                <a:latin typeface="Aptos" panose="020B0004020202020204" pitchFamily="34" charset="0"/>
              </a:rPr>
            </a:br>
            <a:r>
              <a:rPr lang="en-US" sz="1300" dirty="0">
                <a:solidFill>
                  <a:srgbClr val="002060"/>
                </a:solidFill>
                <a:latin typeface="Aptos" panose="020B0004020202020204" pitchFamily="34" charset="0"/>
              </a:rPr>
              <a:t>Post-World War I, airlines began offering passenger services.</a:t>
            </a:r>
          </a:p>
          <a:p>
            <a:pPr marL="285750" indent="-285750" algn="l">
              <a:buFont typeface="Arial" panose="020B0604020202020204" pitchFamily="34" charset="0"/>
              <a:buChar char="•"/>
            </a:pPr>
            <a:r>
              <a:rPr lang="en-US" sz="1300" b="1" dirty="0">
                <a:solidFill>
                  <a:srgbClr val="002060"/>
                </a:solidFill>
                <a:latin typeface="Aptos" panose="020B0004020202020204" pitchFamily="34" charset="0"/>
              </a:rPr>
              <a:t>Golden Age of Aviation (1920s-1940s):</a:t>
            </a:r>
            <a:r>
              <a:rPr lang="en-US" sz="1300" b="0" i="0" dirty="0">
                <a:solidFill>
                  <a:srgbClr val="0D0D0D"/>
                </a:solidFill>
                <a:effectLst/>
                <a:latin typeface="Aptos" panose="020B0004020202020204" pitchFamily="34" charset="0"/>
              </a:rPr>
              <a:t> </a:t>
            </a:r>
            <a:br>
              <a:rPr lang="en-US" sz="1300" b="0" i="0" dirty="0">
                <a:solidFill>
                  <a:srgbClr val="0D0D0D"/>
                </a:solidFill>
                <a:effectLst/>
                <a:latin typeface="Aptos" panose="020B0004020202020204" pitchFamily="34" charset="0"/>
              </a:rPr>
            </a:br>
            <a:r>
              <a:rPr lang="en-US" sz="1300" b="0" i="0" dirty="0">
                <a:solidFill>
                  <a:srgbClr val="0D0D0D"/>
                </a:solidFill>
                <a:effectLst/>
                <a:latin typeface="Aptos" panose="020B0004020202020204" pitchFamily="34" charset="0"/>
              </a:rPr>
              <a:t>T</a:t>
            </a:r>
            <a:r>
              <a:rPr lang="en-US" sz="1300" dirty="0">
                <a:solidFill>
                  <a:srgbClr val="002060"/>
                </a:solidFill>
                <a:latin typeface="Aptos" panose="020B0004020202020204" pitchFamily="34" charset="0"/>
              </a:rPr>
              <a:t>echnological advancements made long-haul flights more common.</a:t>
            </a:r>
          </a:p>
          <a:p>
            <a:pPr marL="285750" indent="-285750" algn="l">
              <a:buFont typeface="Arial" panose="020B0604020202020204" pitchFamily="34" charset="0"/>
              <a:buChar char="•"/>
            </a:pPr>
            <a:r>
              <a:rPr lang="en-US" sz="1300" b="1" dirty="0">
                <a:solidFill>
                  <a:srgbClr val="002060"/>
                </a:solidFill>
                <a:latin typeface="Aptos" panose="020B0004020202020204" pitchFamily="34" charset="0"/>
              </a:rPr>
              <a:t>Jet Age (1950s-1960s):</a:t>
            </a:r>
            <a:r>
              <a:rPr lang="en-US" sz="1300" b="1" dirty="0">
                <a:latin typeface="Aptos" panose="020B0004020202020204" pitchFamily="34" charset="0"/>
              </a:rPr>
              <a:t> </a:t>
            </a:r>
            <a:br>
              <a:rPr lang="en-US" sz="1300" b="1" dirty="0">
                <a:latin typeface="Aptos" panose="020B0004020202020204" pitchFamily="34" charset="0"/>
              </a:rPr>
            </a:br>
            <a:r>
              <a:rPr lang="en-US" sz="1300" dirty="0">
                <a:solidFill>
                  <a:srgbClr val="002060"/>
                </a:solidFill>
                <a:latin typeface="Aptos" panose="020B0004020202020204" pitchFamily="34" charset="0"/>
              </a:rPr>
              <a:t>Jet engines revolutionized air travel, making it faster and more efficient. Airlines expanded their networks globally.</a:t>
            </a:r>
          </a:p>
          <a:p>
            <a:pPr marL="285750" indent="-285750" algn="l">
              <a:buFont typeface="Arial" panose="020B0604020202020204" pitchFamily="34" charset="0"/>
              <a:buChar char="•"/>
            </a:pPr>
            <a:r>
              <a:rPr lang="en-US" sz="1300" b="1" dirty="0">
                <a:solidFill>
                  <a:srgbClr val="002060"/>
                </a:solidFill>
                <a:latin typeface="Aptos" panose="020B0004020202020204" pitchFamily="34" charset="0"/>
              </a:rPr>
              <a:t>Hub-and-Spoke Model (1970s-1990s):</a:t>
            </a:r>
            <a:r>
              <a:rPr lang="en-US" sz="1300" b="0" i="0" dirty="0">
                <a:solidFill>
                  <a:srgbClr val="0D0D0D"/>
                </a:solidFill>
                <a:effectLst/>
                <a:latin typeface="Aptos" panose="020B0004020202020204" pitchFamily="34" charset="0"/>
              </a:rPr>
              <a:t> </a:t>
            </a:r>
            <a:br>
              <a:rPr lang="en-US" sz="1300" dirty="0">
                <a:solidFill>
                  <a:srgbClr val="0D0D0D"/>
                </a:solidFill>
                <a:latin typeface="Aptos" panose="020B0004020202020204" pitchFamily="34" charset="0"/>
              </a:rPr>
            </a:br>
            <a:r>
              <a:rPr lang="en-US" sz="1300" dirty="0">
                <a:solidFill>
                  <a:srgbClr val="002060"/>
                </a:solidFill>
                <a:latin typeface="Aptos" panose="020B0004020202020204" pitchFamily="34" charset="0"/>
              </a:rPr>
              <a:t>Airlines adopted the hub-and-spoke model, where large airports (hubs) served as central connecting points for flights to smaller destinations (spokes).</a:t>
            </a:r>
          </a:p>
          <a:p>
            <a:pPr marL="285750" indent="-285750">
              <a:buFont typeface="Arial" panose="020B0604020202020204" pitchFamily="34" charset="0"/>
              <a:buChar char="•"/>
            </a:pPr>
            <a:r>
              <a:rPr lang="en-US" sz="1300" b="1" dirty="0">
                <a:solidFill>
                  <a:srgbClr val="002060"/>
                </a:solidFill>
                <a:latin typeface="Aptos" panose="020B0004020202020204" pitchFamily="34" charset="0"/>
              </a:rPr>
              <a:t>Low-Cost Carriers (LCCs) and Decentralization (1990s-present): </a:t>
            </a:r>
            <a:br>
              <a:rPr lang="en-US" sz="1300" b="1" dirty="0">
                <a:solidFill>
                  <a:srgbClr val="002060"/>
                </a:solidFill>
                <a:latin typeface="Aptos" panose="020B0004020202020204" pitchFamily="34" charset="0"/>
              </a:rPr>
            </a:br>
            <a:r>
              <a:rPr lang="en-US" sz="1300" dirty="0">
                <a:solidFill>
                  <a:srgbClr val="002060"/>
                </a:solidFill>
                <a:latin typeface="Aptos" panose="020B0004020202020204" pitchFamily="34" charset="0"/>
              </a:rPr>
              <a:t>The rise of LCCs challenged the dominance of traditional carriers. Due to changing consumer preferences, there has been a trend towards decentralization in the aviation network, where smaller airports have gained importance.</a:t>
            </a:r>
          </a:p>
        </p:txBody>
      </p:sp>
      <p:pic>
        <p:nvPicPr>
          <p:cNvPr id="1030" name="Picture 6" descr="Aerospace evolution">
            <a:extLst>
              <a:ext uri="{FF2B5EF4-FFF2-40B4-BE49-F238E27FC236}">
                <a16:creationId xmlns:a16="http://schemas.microsoft.com/office/drawing/2014/main" id="{7FB9AA42-CB25-65FD-305A-E60ED43B8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3"/>
          <a:stretch/>
        </p:blipFill>
        <p:spPr bwMode="auto">
          <a:xfrm>
            <a:off x="41095" y="1426723"/>
            <a:ext cx="6766134" cy="471908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AA9E9F70-83E0-45CF-A4F8-70151FED54BD}"/>
              </a:ext>
            </a:extLst>
          </p:cNvPr>
          <p:cNvGrpSpPr/>
          <p:nvPr/>
        </p:nvGrpSpPr>
        <p:grpSpPr>
          <a:xfrm>
            <a:off x="6863119" y="1349920"/>
            <a:ext cx="361185" cy="4771227"/>
            <a:chOff x="6601207" y="1220753"/>
            <a:chExt cx="361185" cy="4771227"/>
          </a:xfrm>
        </p:grpSpPr>
        <p:cxnSp>
          <p:nvCxnSpPr>
            <p:cNvPr id="6" name="Straight Connector 5">
              <a:extLst>
                <a:ext uri="{FF2B5EF4-FFF2-40B4-BE49-F238E27FC236}">
                  <a16:creationId xmlns:a16="http://schemas.microsoft.com/office/drawing/2014/main" id="{4FE374AC-A0C2-FD05-754A-33E601CBE8B5}"/>
                </a:ext>
              </a:extLst>
            </p:cNvPr>
            <p:cNvCxnSpPr>
              <a:cxnSpLocks/>
            </p:cNvCxnSpPr>
            <p:nvPr/>
          </p:nvCxnSpPr>
          <p:spPr>
            <a:xfrm>
              <a:off x="6781534" y="1220753"/>
              <a:ext cx="0" cy="4771227"/>
            </a:xfrm>
            <a:prstGeom prst="line">
              <a:avLst/>
            </a:prstGeom>
            <a:ln w="57150">
              <a:solidFill>
                <a:srgbClr val="00428C"/>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EEEBB687-E144-4A0A-AE74-5B6722026004}"/>
                </a:ext>
              </a:extLst>
            </p:cNvPr>
            <p:cNvSpPr/>
            <p:nvPr/>
          </p:nvSpPr>
          <p:spPr>
            <a:xfrm>
              <a:off x="6601207" y="3312689"/>
              <a:ext cx="361185" cy="350934"/>
            </a:xfrm>
            <a:prstGeom prst="ellipse">
              <a:avLst/>
            </a:prstGeom>
            <a:solidFill>
              <a:srgbClr val="00428C"/>
            </a:solidFill>
            <a:ln w="5715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Straight Connector 8">
              <a:extLst>
                <a:ext uri="{FF2B5EF4-FFF2-40B4-BE49-F238E27FC236}">
                  <a16:creationId xmlns:a16="http://schemas.microsoft.com/office/drawing/2014/main" id="{876B866D-8BF1-5745-4309-62B8F23FF23C}"/>
                </a:ext>
              </a:extLst>
            </p:cNvPr>
            <p:cNvCxnSpPr/>
            <p:nvPr/>
          </p:nvCxnSpPr>
          <p:spPr>
            <a:xfrm>
              <a:off x="6733794" y="3390133"/>
              <a:ext cx="137160" cy="10716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F7B7B95-C7D6-2BB2-7007-B0C5E40BB366}"/>
                </a:ext>
              </a:extLst>
            </p:cNvPr>
            <p:cNvCxnSpPr>
              <a:cxnSpLocks/>
            </p:cNvCxnSpPr>
            <p:nvPr/>
          </p:nvCxnSpPr>
          <p:spPr>
            <a:xfrm flipH="1">
              <a:off x="6726174" y="3488156"/>
              <a:ext cx="132588" cy="10245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0B7D7603-8160-E5D4-CC77-3589329D3505}"/>
              </a:ext>
            </a:extLst>
          </p:cNvPr>
          <p:cNvSpPr txBox="1"/>
          <p:nvPr/>
        </p:nvSpPr>
        <p:spPr>
          <a:xfrm>
            <a:off x="271614" y="6394342"/>
            <a:ext cx="5967822" cy="230832"/>
          </a:xfrm>
          <a:prstGeom prst="rect">
            <a:avLst/>
          </a:prstGeom>
          <a:noFill/>
        </p:spPr>
        <p:txBody>
          <a:bodyPr wrap="square" rtlCol="0">
            <a:spAutoFit/>
          </a:bodyPr>
          <a:lstStyle/>
          <a:p>
            <a:r>
              <a:rPr lang="nl-NL" sz="900" b="1" dirty="0">
                <a:solidFill>
                  <a:srgbClr val="002060"/>
                </a:solidFill>
                <a:latin typeface="+mj-lt"/>
              </a:rPr>
              <a:t>Sources: </a:t>
            </a:r>
            <a:r>
              <a:rPr lang="nl-NL" sz="900" dirty="0">
                <a:solidFill>
                  <a:srgbClr val="002060"/>
                </a:solidFill>
                <a:latin typeface="+mj-lt"/>
              </a:rPr>
              <a:t>Evolution of Airplanes,</a:t>
            </a:r>
            <a:r>
              <a:rPr lang="nl-NL" sz="900" b="1" dirty="0">
                <a:solidFill>
                  <a:srgbClr val="002060"/>
                </a:solidFill>
                <a:latin typeface="+mj-lt"/>
              </a:rPr>
              <a:t> </a:t>
            </a:r>
            <a:r>
              <a:rPr lang="nl-NL" sz="900" dirty="0">
                <a:solidFill>
                  <a:srgbClr val="002060"/>
                </a:solidFill>
                <a:latin typeface="+mj-lt"/>
                <a:hlinkClick r:id="rId4"/>
              </a:rPr>
              <a:t>https://www.aip.org/publishing/journal-highlights/evolution-airplanes</a:t>
            </a:r>
            <a:r>
              <a:rPr lang="nl-NL" sz="900" dirty="0">
                <a:solidFill>
                  <a:srgbClr val="002060"/>
                </a:solidFill>
                <a:latin typeface="+mj-lt"/>
              </a:rPr>
              <a:t> (download: 2-4-2024)</a:t>
            </a:r>
          </a:p>
        </p:txBody>
      </p:sp>
    </p:spTree>
    <p:extLst>
      <p:ext uri="{BB962C8B-B14F-4D97-AF65-F5344CB8AC3E}">
        <p14:creationId xmlns:p14="http://schemas.microsoft.com/office/powerpoint/2010/main" val="427754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87A1EF-0476-F870-333F-71B796631D19}"/>
              </a:ext>
            </a:extLst>
          </p:cNvPr>
          <p:cNvSpPr>
            <a:spLocks noGrp="1"/>
          </p:cNvSpPr>
          <p:nvPr>
            <p:ph type="title"/>
          </p:nvPr>
        </p:nvSpPr>
        <p:spPr>
          <a:xfrm>
            <a:off x="853448" y="554152"/>
            <a:ext cx="9589099" cy="350934"/>
          </a:xfrm>
        </p:spPr>
        <p:txBody>
          <a:bodyPr>
            <a:noAutofit/>
          </a:bodyPr>
          <a:lstStyle/>
          <a:p>
            <a:r>
              <a:rPr lang="nl-NL" sz="2000" b="1" dirty="0" err="1">
                <a:solidFill>
                  <a:srgbClr val="002060"/>
                </a:solidFill>
                <a:latin typeface="Aptos" panose="020B0004020202020204" pitchFamily="34" charset="0"/>
              </a:rPr>
              <a:t>Growth</a:t>
            </a:r>
            <a:r>
              <a:rPr lang="nl-NL" sz="2000" b="1" dirty="0">
                <a:solidFill>
                  <a:srgbClr val="002060"/>
                </a:solidFill>
                <a:latin typeface="Aptos" panose="020B0004020202020204" pitchFamily="34" charset="0"/>
              </a:rPr>
              <a:t> of passenger travel closely related </a:t>
            </a:r>
            <a:r>
              <a:rPr lang="nl-NL" sz="2000" b="1" dirty="0" err="1">
                <a:solidFill>
                  <a:srgbClr val="002060"/>
                </a:solidFill>
                <a:latin typeface="Aptos" panose="020B0004020202020204" pitchFamily="34" charset="0"/>
              </a:rPr>
              <a:t>to</a:t>
            </a:r>
            <a:r>
              <a:rPr lang="nl-NL" sz="2000" b="1" dirty="0">
                <a:solidFill>
                  <a:srgbClr val="002060"/>
                </a:solidFill>
                <a:latin typeface="Aptos" panose="020B0004020202020204" pitchFamily="34" charset="0"/>
              </a:rPr>
              <a:t> GDP </a:t>
            </a:r>
            <a:r>
              <a:rPr lang="nl-NL" sz="2000" b="1" dirty="0">
                <a:solidFill>
                  <a:srgbClr val="002060"/>
                </a:solidFill>
                <a:latin typeface="Aptos" panose="020B0004020202020204" pitchFamily="34" charset="0"/>
                <a:sym typeface="Wingdings" panose="05000000000000000000" pitchFamily="2" charset="2"/>
              </a:rPr>
              <a:t> </a:t>
            </a:r>
            <a:r>
              <a:rPr lang="nl-NL" sz="2000" b="1" dirty="0" err="1">
                <a:solidFill>
                  <a:srgbClr val="002060"/>
                </a:solidFill>
                <a:latin typeface="Aptos" panose="020B0004020202020204" pitchFamily="34" charset="0"/>
                <a:sym typeface="Wingdings" panose="05000000000000000000" pitchFamily="2" charset="2"/>
              </a:rPr>
              <a:t>further</a:t>
            </a:r>
            <a:r>
              <a:rPr lang="nl-NL" sz="2000" b="1" dirty="0">
                <a:solidFill>
                  <a:srgbClr val="002060"/>
                </a:solidFill>
                <a:latin typeface="Aptos" panose="020B0004020202020204" pitchFamily="34" charset="0"/>
                <a:sym typeface="Wingdings" panose="05000000000000000000" pitchFamily="2" charset="2"/>
              </a:rPr>
              <a:t> </a:t>
            </a:r>
            <a:r>
              <a:rPr lang="nl-NL" sz="2000" b="1" dirty="0" err="1">
                <a:solidFill>
                  <a:srgbClr val="002060"/>
                </a:solidFill>
                <a:latin typeface="Aptos" panose="020B0004020202020204" pitchFamily="34" charset="0"/>
                <a:sym typeface="Wingdings" panose="05000000000000000000" pitchFamily="2" charset="2"/>
              </a:rPr>
              <a:t>grow</a:t>
            </a:r>
            <a:r>
              <a:rPr lang="nl-NL" sz="2000" b="1" dirty="0">
                <a:solidFill>
                  <a:srgbClr val="002060"/>
                </a:solidFill>
                <a:latin typeface="Aptos" panose="020B0004020202020204" pitchFamily="34" charset="0"/>
                <a:sym typeface="Wingdings" panose="05000000000000000000" pitchFamily="2" charset="2"/>
              </a:rPr>
              <a:t> </a:t>
            </a:r>
            <a:r>
              <a:rPr lang="nl-NL" sz="2000" b="1" dirty="0" err="1">
                <a:solidFill>
                  <a:srgbClr val="002060"/>
                </a:solidFill>
                <a:latin typeface="Aptos" panose="020B0004020202020204" pitchFamily="34" charset="0"/>
                <a:sym typeface="Wingdings" panose="05000000000000000000" pitchFamily="2" charset="2"/>
              </a:rPr>
              <a:t>expected</a:t>
            </a:r>
            <a:endParaRPr lang="nl-NL" sz="2000" b="1" dirty="0">
              <a:solidFill>
                <a:srgbClr val="002060"/>
              </a:solidFill>
              <a:latin typeface="Aptos" panose="020B0004020202020204" pitchFamily="34" charset="0"/>
            </a:endParaRPr>
          </a:p>
        </p:txBody>
      </p:sp>
      <p:sp>
        <p:nvSpPr>
          <p:cNvPr id="4" name="Slide Number Placeholder 3">
            <a:extLst>
              <a:ext uri="{FF2B5EF4-FFF2-40B4-BE49-F238E27FC236}">
                <a16:creationId xmlns:a16="http://schemas.microsoft.com/office/drawing/2014/main" id="{230E7402-C7DF-A274-D03B-6F88024CFC9A}"/>
              </a:ext>
            </a:extLst>
          </p:cNvPr>
          <p:cNvSpPr>
            <a:spLocks noGrp="1"/>
          </p:cNvSpPr>
          <p:nvPr>
            <p:ph type="sldNum" sz="quarter" idx="14"/>
          </p:nvPr>
        </p:nvSpPr>
        <p:spPr/>
        <p:txBody>
          <a:bodyPr/>
          <a:lstStyle/>
          <a:p>
            <a:fld id="{7006A2BC-8CA1-4915-8040-72D814823802}" type="slidenum">
              <a:rPr lang="nl-NL" smtClean="0"/>
              <a:t>5</a:t>
            </a:fld>
            <a:endParaRPr lang="nl-NL" dirty="0"/>
          </a:p>
        </p:txBody>
      </p:sp>
      <p:grpSp>
        <p:nvGrpSpPr>
          <p:cNvPr id="10" name="Group 9">
            <a:extLst>
              <a:ext uri="{FF2B5EF4-FFF2-40B4-BE49-F238E27FC236}">
                <a16:creationId xmlns:a16="http://schemas.microsoft.com/office/drawing/2014/main" id="{48546A97-3DD5-BECF-4FF6-44E9435F184B}"/>
              </a:ext>
            </a:extLst>
          </p:cNvPr>
          <p:cNvGrpSpPr/>
          <p:nvPr/>
        </p:nvGrpSpPr>
        <p:grpSpPr>
          <a:xfrm>
            <a:off x="308078" y="1519507"/>
            <a:ext cx="5339920" cy="3960792"/>
            <a:chOff x="308078" y="1541434"/>
            <a:chExt cx="6286275" cy="4447206"/>
          </a:xfrm>
        </p:grpSpPr>
        <p:pic>
          <p:nvPicPr>
            <p:cNvPr id="15" name="Picture 14">
              <a:extLst>
                <a:ext uri="{FF2B5EF4-FFF2-40B4-BE49-F238E27FC236}">
                  <a16:creationId xmlns:a16="http://schemas.microsoft.com/office/drawing/2014/main" id="{D4DFE0EE-5C0F-4017-5E79-F2DBF60E2B13}"/>
                </a:ext>
              </a:extLst>
            </p:cNvPr>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4902"/>
                      </a14:imgEffect>
                    </a14:imgLayer>
                  </a14:imgProps>
                </a:ext>
              </a:extLst>
            </a:blip>
            <a:stretch>
              <a:fillRect/>
            </a:stretch>
          </p:blipFill>
          <p:spPr>
            <a:xfrm>
              <a:off x="308078" y="1541434"/>
              <a:ext cx="6286275" cy="4447206"/>
            </a:xfrm>
            <a:prstGeom prst="rect">
              <a:avLst/>
            </a:prstGeom>
          </p:spPr>
        </p:pic>
        <p:sp>
          <p:nvSpPr>
            <p:cNvPr id="17" name="Rectangle 16">
              <a:extLst>
                <a:ext uri="{FF2B5EF4-FFF2-40B4-BE49-F238E27FC236}">
                  <a16:creationId xmlns:a16="http://schemas.microsoft.com/office/drawing/2014/main" id="{49EF6377-432E-228C-C9F2-1B8681BC959C}"/>
                </a:ext>
              </a:extLst>
            </p:cNvPr>
            <p:cNvSpPr/>
            <p:nvPr/>
          </p:nvSpPr>
          <p:spPr>
            <a:xfrm>
              <a:off x="1500112" y="1792224"/>
              <a:ext cx="1352263" cy="3646164"/>
            </a:xfrm>
            <a:prstGeom prst="rect">
              <a:avLst/>
            </a:prstGeom>
            <a:noFill/>
            <a:ln>
              <a:solidFill>
                <a:srgbClr val="A3C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i="1" dirty="0">
                  <a:solidFill>
                    <a:schemeClr val="tx1"/>
                  </a:solidFill>
                </a:rPr>
                <a:t>“Jet Age”</a:t>
              </a:r>
            </a:p>
          </p:txBody>
        </p:sp>
        <p:sp>
          <p:nvSpPr>
            <p:cNvPr id="18" name="Rectangle 17">
              <a:extLst>
                <a:ext uri="{FF2B5EF4-FFF2-40B4-BE49-F238E27FC236}">
                  <a16:creationId xmlns:a16="http://schemas.microsoft.com/office/drawing/2014/main" id="{BE218085-207D-4166-3359-7693C58DAB7A}"/>
                </a:ext>
              </a:extLst>
            </p:cNvPr>
            <p:cNvSpPr/>
            <p:nvPr/>
          </p:nvSpPr>
          <p:spPr>
            <a:xfrm>
              <a:off x="2852375" y="1792224"/>
              <a:ext cx="1481881" cy="3646164"/>
            </a:xfrm>
            <a:prstGeom prst="rect">
              <a:avLst/>
            </a:prstGeom>
            <a:noFill/>
            <a:ln>
              <a:solidFill>
                <a:srgbClr val="A3C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i="1" dirty="0">
                  <a:solidFill>
                    <a:schemeClr val="tx1"/>
                  </a:solidFill>
                </a:rPr>
                <a:t>“Hub-and Spoke”</a:t>
              </a:r>
            </a:p>
          </p:txBody>
        </p:sp>
        <p:sp>
          <p:nvSpPr>
            <p:cNvPr id="19" name="Rectangle 18">
              <a:extLst>
                <a:ext uri="{FF2B5EF4-FFF2-40B4-BE49-F238E27FC236}">
                  <a16:creationId xmlns:a16="http://schemas.microsoft.com/office/drawing/2014/main" id="{C35A8D2E-3C2F-4B23-4C51-E83103588207}"/>
                </a:ext>
              </a:extLst>
            </p:cNvPr>
            <p:cNvSpPr/>
            <p:nvPr/>
          </p:nvSpPr>
          <p:spPr>
            <a:xfrm>
              <a:off x="4345038" y="1792224"/>
              <a:ext cx="2128914" cy="3646164"/>
            </a:xfrm>
            <a:prstGeom prst="rect">
              <a:avLst/>
            </a:prstGeom>
            <a:noFill/>
            <a:ln>
              <a:solidFill>
                <a:srgbClr val="A3C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800" b="1" i="1" dirty="0">
                  <a:solidFill>
                    <a:schemeClr val="tx1"/>
                  </a:solidFill>
                </a:rPr>
                <a:t>“Low-Cost Carriers &amp; Decentralization</a:t>
              </a:r>
            </a:p>
          </p:txBody>
        </p:sp>
      </p:grpSp>
      <p:cxnSp>
        <p:nvCxnSpPr>
          <p:cNvPr id="21" name="Straight Connector 20">
            <a:extLst>
              <a:ext uri="{FF2B5EF4-FFF2-40B4-BE49-F238E27FC236}">
                <a16:creationId xmlns:a16="http://schemas.microsoft.com/office/drawing/2014/main" id="{F9C7982A-E6B3-335C-C895-54B6759B4874}"/>
              </a:ext>
            </a:extLst>
          </p:cNvPr>
          <p:cNvCxnSpPr>
            <a:cxnSpLocks/>
          </p:cNvCxnSpPr>
          <p:nvPr/>
        </p:nvCxnSpPr>
        <p:spPr>
          <a:xfrm flipH="1">
            <a:off x="308078" y="1192068"/>
            <a:ext cx="5456228" cy="0"/>
          </a:xfrm>
          <a:prstGeom prst="line">
            <a:avLst/>
          </a:prstGeom>
          <a:ln w="57150">
            <a:solidFill>
              <a:srgbClr val="00428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5C9406F-41F7-B8F7-B4E4-ABFB640AE5BB}"/>
              </a:ext>
            </a:extLst>
          </p:cNvPr>
          <p:cNvCxnSpPr>
            <a:cxnSpLocks/>
          </p:cNvCxnSpPr>
          <p:nvPr/>
        </p:nvCxnSpPr>
        <p:spPr>
          <a:xfrm flipH="1">
            <a:off x="6854405" y="1192068"/>
            <a:ext cx="5094485" cy="0"/>
          </a:xfrm>
          <a:prstGeom prst="line">
            <a:avLst/>
          </a:prstGeom>
          <a:ln w="57150">
            <a:solidFill>
              <a:srgbClr val="00428C"/>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6C7A58B-ED48-D63B-9081-1CB47E663F44}"/>
              </a:ext>
            </a:extLst>
          </p:cNvPr>
          <p:cNvSpPr txBox="1"/>
          <p:nvPr/>
        </p:nvSpPr>
        <p:spPr>
          <a:xfrm>
            <a:off x="6796406" y="884291"/>
            <a:ext cx="4888338" cy="307777"/>
          </a:xfrm>
          <a:prstGeom prst="rect">
            <a:avLst/>
          </a:prstGeom>
          <a:noFill/>
        </p:spPr>
        <p:txBody>
          <a:bodyPr wrap="square" rtlCol="0">
            <a:spAutoFit/>
          </a:bodyPr>
          <a:lstStyle/>
          <a:p>
            <a:r>
              <a:rPr lang="nl-NL" sz="1400" b="1" dirty="0">
                <a:solidFill>
                  <a:srgbClr val="002060"/>
                </a:solidFill>
                <a:latin typeface="Aptos" panose="020B0004020202020204" pitchFamily="34" charset="0"/>
              </a:rPr>
              <a:t>Until 2019, the World GDP grew over 64 times in 50 years</a:t>
            </a:r>
          </a:p>
        </p:txBody>
      </p:sp>
      <p:sp>
        <p:nvSpPr>
          <p:cNvPr id="35" name="TextBox 34">
            <a:extLst>
              <a:ext uri="{FF2B5EF4-FFF2-40B4-BE49-F238E27FC236}">
                <a16:creationId xmlns:a16="http://schemas.microsoft.com/office/drawing/2014/main" id="{4FA18EB5-581D-E78D-FC27-5AA727CD63C6}"/>
              </a:ext>
            </a:extLst>
          </p:cNvPr>
          <p:cNvSpPr txBox="1"/>
          <p:nvPr/>
        </p:nvSpPr>
        <p:spPr>
          <a:xfrm>
            <a:off x="308329" y="905086"/>
            <a:ext cx="5604450" cy="307777"/>
          </a:xfrm>
          <a:prstGeom prst="rect">
            <a:avLst/>
          </a:prstGeom>
          <a:noFill/>
        </p:spPr>
        <p:txBody>
          <a:bodyPr wrap="square" rtlCol="0">
            <a:spAutoFit/>
          </a:bodyPr>
          <a:lstStyle/>
          <a:p>
            <a:r>
              <a:rPr lang="en-US" sz="1400" b="1" dirty="0">
                <a:solidFill>
                  <a:srgbClr val="002060"/>
                </a:solidFill>
                <a:latin typeface="Aptos" panose="020B0004020202020204" pitchFamily="34" charset="0"/>
              </a:rPr>
              <a:t>Until 2019, international air travel grew over 20 times in 50 years</a:t>
            </a:r>
            <a:endParaRPr lang="nl-NL" sz="1400" b="1" dirty="0" err="1">
              <a:solidFill>
                <a:srgbClr val="002060"/>
              </a:solidFill>
              <a:latin typeface="Aptos" panose="020B0004020202020204" pitchFamily="34" charset="0"/>
            </a:endParaRPr>
          </a:p>
        </p:txBody>
      </p:sp>
      <p:sp>
        <p:nvSpPr>
          <p:cNvPr id="20" name="TextBox 19">
            <a:extLst>
              <a:ext uri="{FF2B5EF4-FFF2-40B4-BE49-F238E27FC236}">
                <a16:creationId xmlns:a16="http://schemas.microsoft.com/office/drawing/2014/main" id="{9F6C321A-854F-A7A9-E40E-885BB3B3030F}"/>
              </a:ext>
            </a:extLst>
          </p:cNvPr>
          <p:cNvSpPr txBox="1"/>
          <p:nvPr/>
        </p:nvSpPr>
        <p:spPr>
          <a:xfrm>
            <a:off x="6831107" y="5249467"/>
            <a:ext cx="1281952" cy="230832"/>
          </a:xfrm>
          <a:prstGeom prst="rect">
            <a:avLst/>
          </a:prstGeom>
          <a:noFill/>
        </p:spPr>
        <p:txBody>
          <a:bodyPr wrap="square" rtlCol="0">
            <a:spAutoFit/>
          </a:bodyPr>
          <a:lstStyle/>
          <a:p>
            <a:r>
              <a:rPr lang="nl-NL" sz="900" dirty="0">
                <a:solidFill>
                  <a:schemeClr val="accent1">
                    <a:lumMod val="75000"/>
                  </a:schemeClr>
                </a:solidFill>
                <a:latin typeface="+mj-lt"/>
              </a:rPr>
              <a:t>Source: World Bank</a:t>
            </a:r>
          </a:p>
        </p:txBody>
      </p:sp>
      <p:pic>
        <p:nvPicPr>
          <p:cNvPr id="26" name="Picture 25">
            <a:extLst>
              <a:ext uri="{FF2B5EF4-FFF2-40B4-BE49-F238E27FC236}">
                <a16:creationId xmlns:a16="http://schemas.microsoft.com/office/drawing/2014/main" id="{0C4181D0-A5C5-C929-1B92-F7873FEA05FD}"/>
              </a:ext>
            </a:extLst>
          </p:cNvPr>
          <p:cNvPicPr>
            <a:picLocks noChangeAspect="1"/>
          </p:cNvPicPr>
          <p:nvPr/>
        </p:nvPicPr>
        <p:blipFill>
          <a:blip r:embed="rId5"/>
          <a:stretch>
            <a:fillRect/>
          </a:stretch>
        </p:blipFill>
        <p:spPr>
          <a:xfrm>
            <a:off x="6660580" y="1519507"/>
            <a:ext cx="5339920" cy="3715877"/>
          </a:xfrm>
          <a:prstGeom prst="rect">
            <a:avLst/>
          </a:prstGeom>
        </p:spPr>
      </p:pic>
      <p:cxnSp>
        <p:nvCxnSpPr>
          <p:cNvPr id="28" name="Straight Connector 27">
            <a:extLst>
              <a:ext uri="{FF2B5EF4-FFF2-40B4-BE49-F238E27FC236}">
                <a16:creationId xmlns:a16="http://schemas.microsoft.com/office/drawing/2014/main" id="{65C5392F-7D0E-AC21-DC98-E70277B55AB6}"/>
              </a:ext>
            </a:extLst>
          </p:cNvPr>
          <p:cNvCxnSpPr>
            <a:cxnSpLocks/>
          </p:cNvCxnSpPr>
          <p:nvPr/>
        </p:nvCxnSpPr>
        <p:spPr>
          <a:xfrm>
            <a:off x="6185647" y="1358455"/>
            <a:ext cx="0" cy="4194620"/>
          </a:xfrm>
          <a:prstGeom prst="line">
            <a:avLst/>
          </a:prstGeom>
          <a:ln w="57150">
            <a:solidFill>
              <a:srgbClr val="00428C"/>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2F489CF-567F-67D3-E127-D160C64B5E6D}"/>
              </a:ext>
            </a:extLst>
          </p:cNvPr>
          <p:cNvSpPr txBox="1"/>
          <p:nvPr/>
        </p:nvSpPr>
        <p:spPr>
          <a:xfrm>
            <a:off x="543100" y="5727367"/>
            <a:ext cx="5642546" cy="954107"/>
          </a:xfrm>
          <a:prstGeom prst="rect">
            <a:avLst/>
          </a:prstGeom>
          <a:noFill/>
          <a:ln w="57150">
            <a:solidFill>
              <a:srgbClr val="00428C"/>
            </a:solidFill>
          </a:ln>
        </p:spPr>
        <p:txBody>
          <a:bodyPr wrap="square" rtlCol="0">
            <a:spAutoFit/>
          </a:bodyPr>
          <a:lstStyle/>
          <a:p>
            <a:pPr algn="l"/>
            <a:r>
              <a:rPr lang="en-US" sz="1400" b="1" dirty="0">
                <a:solidFill>
                  <a:srgbClr val="002060"/>
                </a:solidFill>
                <a:latin typeface="Aptos" panose="020B0004020202020204" pitchFamily="34" charset="0"/>
              </a:rPr>
              <a:t>Future</a:t>
            </a:r>
          </a:p>
          <a:p>
            <a:pPr algn="l"/>
            <a:r>
              <a:rPr lang="en-US" sz="1400" dirty="0">
                <a:solidFill>
                  <a:srgbClr val="002060"/>
                </a:solidFill>
                <a:latin typeface="Aptos" panose="020B0004020202020204" pitchFamily="34" charset="0"/>
              </a:rPr>
              <a:t>As world GDP continuous to grow, the aviation market will grow. Aviation will become accessible for more people, especially in Asia and Africa</a:t>
            </a:r>
            <a:endParaRPr lang="en-US" sz="1200" dirty="0">
              <a:solidFill>
                <a:srgbClr val="002060"/>
              </a:solidFill>
              <a:latin typeface="Aptos" panose="020B0004020202020204" pitchFamily="34" charset="0"/>
            </a:endParaRPr>
          </a:p>
        </p:txBody>
      </p:sp>
    </p:spTree>
    <p:extLst>
      <p:ext uri="{BB962C8B-B14F-4D97-AF65-F5344CB8AC3E}">
        <p14:creationId xmlns:p14="http://schemas.microsoft.com/office/powerpoint/2010/main" val="2059563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67647F-FCEE-3605-5F3B-7F32273BE243}"/>
              </a:ext>
            </a:extLst>
          </p:cNvPr>
          <p:cNvSpPr>
            <a:spLocks noGrp="1"/>
          </p:cNvSpPr>
          <p:nvPr>
            <p:ph type="title"/>
          </p:nvPr>
        </p:nvSpPr>
        <p:spPr/>
        <p:txBody>
          <a:bodyPr>
            <a:normAutofit fontScale="90000"/>
          </a:bodyPr>
          <a:lstStyle/>
          <a:p>
            <a:r>
              <a:rPr lang="en-GB" dirty="0"/>
              <a:t>Transitions ahead</a:t>
            </a:r>
          </a:p>
        </p:txBody>
      </p:sp>
      <p:sp>
        <p:nvSpPr>
          <p:cNvPr id="4" name="Slide Number Placeholder 3">
            <a:extLst>
              <a:ext uri="{FF2B5EF4-FFF2-40B4-BE49-F238E27FC236}">
                <a16:creationId xmlns:a16="http://schemas.microsoft.com/office/drawing/2014/main" id="{9CFDD88C-7173-752C-676F-34681FEF88C5}"/>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06A2BC-8CA1-4915-8040-72D814823802}"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100FDE9-0231-5A42-558D-01769DF7F6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32458" y="1568919"/>
            <a:ext cx="5116442" cy="3288885"/>
          </a:xfrm>
          <a:prstGeom prst="rect">
            <a:avLst/>
          </a:prstGeom>
          <a:noFill/>
        </p:spPr>
      </p:pic>
      <p:pic>
        <p:nvPicPr>
          <p:cNvPr id="2" name="Picture 1" descr="A graph showing the different types of air transport&#10;&#10;Description automatically generated with medium confidence">
            <a:extLst>
              <a:ext uri="{FF2B5EF4-FFF2-40B4-BE49-F238E27FC236}">
                <a16:creationId xmlns:a16="http://schemas.microsoft.com/office/drawing/2014/main" id="{6A4A3CB3-568F-5CE4-C67E-0B13339E36C8}"/>
              </a:ext>
            </a:extLst>
          </p:cNvPr>
          <p:cNvPicPr>
            <a:picLocks noChangeAspect="1"/>
          </p:cNvPicPr>
          <p:nvPr/>
        </p:nvPicPr>
        <p:blipFill>
          <a:blip r:embed="rId3"/>
          <a:stretch>
            <a:fillRect/>
          </a:stretch>
        </p:blipFill>
        <p:spPr>
          <a:xfrm>
            <a:off x="880076" y="1568919"/>
            <a:ext cx="5518785" cy="2960370"/>
          </a:xfrm>
          <a:prstGeom prst="rect">
            <a:avLst/>
          </a:prstGeom>
        </p:spPr>
      </p:pic>
      <p:sp>
        <p:nvSpPr>
          <p:cNvPr id="6" name="TextBox 5">
            <a:extLst>
              <a:ext uri="{FF2B5EF4-FFF2-40B4-BE49-F238E27FC236}">
                <a16:creationId xmlns:a16="http://schemas.microsoft.com/office/drawing/2014/main" id="{FC48313E-9E1B-34CF-4F8C-05150CB26934}"/>
              </a:ext>
            </a:extLst>
          </p:cNvPr>
          <p:cNvSpPr txBox="1"/>
          <p:nvPr/>
        </p:nvSpPr>
        <p:spPr>
          <a:xfrm>
            <a:off x="876365" y="1044741"/>
            <a:ext cx="10439269" cy="400110"/>
          </a:xfrm>
          <a:prstGeom prst="rect">
            <a:avLst/>
          </a:prstGeom>
          <a:noFill/>
        </p:spPr>
        <p:txBody>
          <a:bodyPr wrap="none" rtlCol="0">
            <a:spAutoFit/>
          </a:bodyPr>
          <a:lstStyle/>
          <a:p>
            <a:pPr algn="ctr"/>
            <a:r>
              <a:rPr lang="en-GB" sz="2000" b="1" dirty="0"/>
              <a:t>The drive for sustainable air transport create a drive for new designs and new technology</a:t>
            </a:r>
          </a:p>
        </p:txBody>
      </p:sp>
      <p:sp>
        <p:nvSpPr>
          <p:cNvPr id="7" name="TextBox 6">
            <a:extLst>
              <a:ext uri="{FF2B5EF4-FFF2-40B4-BE49-F238E27FC236}">
                <a16:creationId xmlns:a16="http://schemas.microsoft.com/office/drawing/2014/main" id="{F64A9159-69F1-396A-13B5-1A3CE0795D9D}"/>
              </a:ext>
            </a:extLst>
          </p:cNvPr>
          <p:cNvSpPr txBox="1"/>
          <p:nvPr/>
        </p:nvSpPr>
        <p:spPr>
          <a:xfrm>
            <a:off x="160144" y="5167497"/>
            <a:ext cx="11871712" cy="1200329"/>
          </a:xfrm>
          <a:prstGeom prst="rect">
            <a:avLst/>
          </a:prstGeom>
          <a:noFill/>
        </p:spPr>
        <p:txBody>
          <a:bodyPr wrap="none" rtlCol="0">
            <a:spAutoFit/>
          </a:bodyPr>
          <a:lstStyle/>
          <a:p>
            <a:pPr algn="ctr"/>
            <a:r>
              <a:rPr lang="en-GB" sz="2400" b="1" dirty="0"/>
              <a:t>But there is more</a:t>
            </a:r>
            <a:r>
              <a:rPr lang="en-GB" sz="2400" dirty="0"/>
              <a:t>: lack of skilled workers, growth outside of Europe, geo-political threats </a:t>
            </a:r>
          </a:p>
          <a:p>
            <a:pPr algn="ctr"/>
            <a:endParaRPr lang="en-GB" sz="2400" dirty="0"/>
          </a:p>
          <a:p>
            <a:pPr algn="ctr"/>
            <a:r>
              <a:rPr lang="en-GB" sz="2400" dirty="0"/>
              <a:t>And the </a:t>
            </a:r>
            <a:r>
              <a:rPr lang="en-GB" sz="2400" b="1" dirty="0"/>
              <a:t>“old” challenges</a:t>
            </a:r>
            <a:r>
              <a:rPr lang="en-GB" sz="2400" dirty="0"/>
              <a:t>: safety, availability, on time delivery, affordability </a:t>
            </a:r>
            <a:r>
              <a:rPr lang="en-GB" sz="2400" b="1" dirty="0"/>
              <a:t>did not disappear</a:t>
            </a:r>
            <a:r>
              <a:rPr lang="en-GB" sz="2400" dirty="0"/>
              <a:t>!</a:t>
            </a:r>
          </a:p>
        </p:txBody>
      </p:sp>
    </p:spTree>
    <p:extLst>
      <p:ext uri="{BB962C8B-B14F-4D97-AF65-F5344CB8AC3E}">
        <p14:creationId xmlns:p14="http://schemas.microsoft.com/office/powerpoint/2010/main" val="68538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756B8-678B-CC51-4674-CE0F2EF5B8BC}"/>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64F10F8F-C36E-8E7F-A2A6-945227815C26}"/>
              </a:ext>
            </a:extLst>
          </p:cNvPr>
          <p:cNvSpPr/>
          <p:nvPr/>
        </p:nvSpPr>
        <p:spPr>
          <a:xfrm>
            <a:off x="3966367" y="1300161"/>
            <a:ext cx="6418261" cy="28170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2072A72-2084-3DDF-A543-3E60131D6399}"/>
              </a:ext>
            </a:extLst>
          </p:cNvPr>
          <p:cNvSpPr>
            <a:spLocks noGrp="1"/>
          </p:cNvSpPr>
          <p:nvPr>
            <p:ph type="title"/>
          </p:nvPr>
        </p:nvSpPr>
        <p:spPr/>
        <p:txBody>
          <a:bodyPr>
            <a:normAutofit fontScale="90000"/>
          </a:bodyPr>
          <a:lstStyle/>
          <a:p>
            <a:r>
              <a:rPr lang="en-US" dirty="0"/>
              <a:t>Content</a:t>
            </a:r>
          </a:p>
        </p:txBody>
      </p:sp>
      <p:sp>
        <p:nvSpPr>
          <p:cNvPr id="5" name="Slide Number Placeholder 4">
            <a:extLst>
              <a:ext uri="{FF2B5EF4-FFF2-40B4-BE49-F238E27FC236}">
                <a16:creationId xmlns:a16="http://schemas.microsoft.com/office/drawing/2014/main" id="{8FADA31C-D637-9548-314D-F3D60D27A542}"/>
              </a:ext>
            </a:extLst>
          </p:cNvPr>
          <p:cNvSpPr>
            <a:spLocks noGrp="1"/>
          </p:cNvSpPr>
          <p:nvPr>
            <p:ph type="sldNum" sz="quarter" idx="14"/>
          </p:nvPr>
        </p:nvSpPr>
        <p:spPr/>
        <p:txBody>
          <a:bodyPr/>
          <a:lstStyle/>
          <a:p>
            <a:fld id="{7006A2BC-8CA1-4915-8040-72D814823802}" type="slidenum">
              <a:rPr lang="nl-NL" smtClean="0"/>
              <a:t>7</a:t>
            </a:fld>
            <a:endParaRPr lang="nl-NL" dirty="0"/>
          </a:p>
        </p:txBody>
      </p:sp>
      <p:sp>
        <p:nvSpPr>
          <p:cNvPr id="3" name="Text Placeholder 2">
            <a:extLst>
              <a:ext uri="{FF2B5EF4-FFF2-40B4-BE49-F238E27FC236}">
                <a16:creationId xmlns:a16="http://schemas.microsoft.com/office/drawing/2014/main" id="{B55797CA-116D-9A38-188F-EC6168B2446F}"/>
              </a:ext>
            </a:extLst>
          </p:cNvPr>
          <p:cNvSpPr>
            <a:spLocks noGrp="1"/>
          </p:cNvSpPr>
          <p:nvPr>
            <p:ph type="body" sz="quarter" idx="4294967295"/>
          </p:nvPr>
        </p:nvSpPr>
        <p:spPr>
          <a:xfrm>
            <a:off x="4063178" y="1410455"/>
            <a:ext cx="6214677" cy="2592000"/>
          </a:xfrm>
        </p:spPr>
        <p:txBody>
          <a:bodyPr>
            <a:normAutofit/>
          </a:bodyPr>
          <a:lstStyle/>
          <a:p>
            <a:r>
              <a:rPr lang="en-US" sz="1800" dirty="0"/>
              <a:t>Introduction</a:t>
            </a:r>
          </a:p>
          <a:p>
            <a:r>
              <a:rPr lang="en-US" sz="1800" b="1" dirty="0"/>
              <a:t>Overview of aerospace industry characteristics</a:t>
            </a:r>
          </a:p>
          <a:p>
            <a:r>
              <a:rPr lang="en-US" dirty="0"/>
              <a:t>Netherlands industry position </a:t>
            </a:r>
          </a:p>
          <a:p>
            <a:r>
              <a:rPr lang="en-US" sz="1800" dirty="0"/>
              <a:t>Market analysis – large commercial</a:t>
            </a:r>
          </a:p>
          <a:p>
            <a:r>
              <a:rPr lang="en-US" sz="1800" dirty="0"/>
              <a:t>NL opportunities &amp; threats, strengths &amp; weaknesses</a:t>
            </a:r>
          </a:p>
          <a:p>
            <a:r>
              <a:rPr lang="en-US" sz="1800" dirty="0"/>
              <a:t>Next steps</a:t>
            </a:r>
          </a:p>
          <a:p>
            <a:endParaRPr lang="en-US" dirty="0"/>
          </a:p>
        </p:txBody>
      </p:sp>
      <p:pic>
        <p:nvPicPr>
          <p:cNvPr id="30" name="Picture Placeholder 29">
            <a:extLst>
              <a:ext uri="{FF2B5EF4-FFF2-40B4-BE49-F238E27FC236}">
                <a16:creationId xmlns:a16="http://schemas.microsoft.com/office/drawing/2014/main" id="{A6F65DB0-B190-5CD4-AD1D-5FF135714C0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992" b="992"/>
          <a:stretch>
            <a:fillRect/>
          </a:stretch>
        </p:blipFill>
        <p:spPr>
          <a:prstGeom prst="rect">
            <a:avLst/>
          </a:prstGeom>
        </p:spPr>
      </p:pic>
      <p:pic>
        <p:nvPicPr>
          <p:cNvPr id="31" name="Picture Placeholder 30">
            <a:extLst>
              <a:ext uri="{FF2B5EF4-FFF2-40B4-BE49-F238E27FC236}">
                <a16:creationId xmlns:a16="http://schemas.microsoft.com/office/drawing/2014/main" id="{CF42FBAD-0A66-394A-0BD1-5CEF8D22EA86}"/>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992" b="992"/>
          <a:stretch>
            <a:fillRect/>
          </a:stretch>
        </p:blipFill>
        <p:spPr>
          <a:prstGeom prst="rect">
            <a:avLst/>
          </a:prstGeom>
        </p:spPr>
      </p:pic>
      <p:pic>
        <p:nvPicPr>
          <p:cNvPr id="32" name="Picture Placeholder 31">
            <a:extLst>
              <a:ext uri="{FF2B5EF4-FFF2-40B4-BE49-F238E27FC236}">
                <a16:creationId xmlns:a16="http://schemas.microsoft.com/office/drawing/2014/main" id="{05EA03A5-0753-4194-8350-B925ABF9620E}"/>
              </a:ext>
            </a:extLst>
          </p:cNvPr>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t="992" b="992"/>
          <a:stretch>
            <a:fillRect/>
          </a:stretch>
        </p:blipFill>
        <p:spPr>
          <a:prstGeom prst="rect">
            <a:avLst/>
          </a:prstGeom>
        </p:spPr>
      </p:pic>
      <p:pic>
        <p:nvPicPr>
          <p:cNvPr id="50" name="Picture Placeholder 49">
            <a:extLst>
              <a:ext uri="{FF2B5EF4-FFF2-40B4-BE49-F238E27FC236}">
                <a16:creationId xmlns:a16="http://schemas.microsoft.com/office/drawing/2014/main" id="{297D9A89-3248-AFAC-D0F1-50F53C5A508E}"/>
              </a:ext>
            </a:extLst>
          </p:cNvPr>
          <p:cNvPicPr>
            <a:picLocks noGrp="1" noChangeAspect="1"/>
          </p:cNvPicPr>
          <p:nvPr>
            <p:ph type="pic" sz="quarter" idx="21"/>
          </p:nvPr>
        </p:nvPicPr>
        <p:blipFill>
          <a:blip r:embed="rId5">
            <a:extLst>
              <a:ext uri="{28A0092B-C50C-407E-A947-70E740481C1C}">
                <a14:useLocalDpi xmlns:a14="http://schemas.microsoft.com/office/drawing/2010/main" val="0"/>
              </a:ext>
            </a:extLst>
          </a:blip>
          <a:srcRect t="992" b="992"/>
          <a:stretch>
            <a:fillRect/>
          </a:stretch>
        </p:blipFill>
        <p:spPr>
          <a:prstGeom prst="rect">
            <a:avLst/>
          </a:prstGeom>
        </p:spPr>
      </p:pic>
      <p:pic>
        <p:nvPicPr>
          <p:cNvPr id="53" name="Picture Placeholder 52">
            <a:extLst>
              <a:ext uri="{FF2B5EF4-FFF2-40B4-BE49-F238E27FC236}">
                <a16:creationId xmlns:a16="http://schemas.microsoft.com/office/drawing/2014/main" id="{BB316DEA-D2EB-503C-E10D-D189E203E6FD}"/>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t="992" b="992"/>
          <a:stretch>
            <a:fillRect/>
          </a:stretch>
        </p:blipFill>
        <p:spPr>
          <a:prstGeom prst="rect">
            <a:avLst/>
          </a:prstGeom>
        </p:spPr>
      </p:pic>
      <p:pic>
        <p:nvPicPr>
          <p:cNvPr id="56" name="Picture Placeholder 55">
            <a:extLst>
              <a:ext uri="{FF2B5EF4-FFF2-40B4-BE49-F238E27FC236}">
                <a16:creationId xmlns:a16="http://schemas.microsoft.com/office/drawing/2014/main" id="{10738BD3-9DEA-AB8F-6062-D3FCD81084F9}"/>
              </a:ext>
            </a:extLst>
          </p:cNvPr>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t="992" b="992"/>
          <a:stretch>
            <a:fillRect/>
          </a:stretch>
        </p:blipFill>
        <p:spPr>
          <a:prstGeom prst="rect">
            <a:avLst/>
          </a:prstGeom>
        </p:spPr>
      </p:pic>
      <p:pic>
        <p:nvPicPr>
          <p:cNvPr id="2" name="Picture 1">
            <a:extLst>
              <a:ext uri="{FF2B5EF4-FFF2-40B4-BE49-F238E27FC236}">
                <a16:creationId xmlns:a16="http://schemas.microsoft.com/office/drawing/2014/main" id="{C8905CD7-02DF-C5C0-072E-C6CE5C5E42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0253" y="2884406"/>
            <a:ext cx="3777838" cy="1369783"/>
          </a:xfrm>
          <a:prstGeom prst="rect">
            <a:avLst/>
          </a:prstGeom>
          <a:noFill/>
        </p:spPr>
      </p:pic>
    </p:spTree>
    <p:extLst>
      <p:ext uri="{BB962C8B-B14F-4D97-AF65-F5344CB8AC3E}">
        <p14:creationId xmlns:p14="http://schemas.microsoft.com/office/powerpoint/2010/main" val="252890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CFD71A-1576-EE70-7134-29A301B1F519}"/>
              </a:ext>
            </a:extLst>
          </p:cNvPr>
          <p:cNvSpPr>
            <a:spLocks noGrp="1"/>
          </p:cNvSpPr>
          <p:nvPr>
            <p:ph type="title"/>
          </p:nvPr>
        </p:nvSpPr>
        <p:spPr/>
        <p:txBody>
          <a:bodyPr>
            <a:normAutofit fontScale="90000"/>
          </a:bodyPr>
          <a:lstStyle/>
          <a:p>
            <a:r>
              <a:rPr lang="en-US" sz="2000" dirty="0"/>
              <a:t>Overview of aerospace industry characteristics</a:t>
            </a:r>
            <a:endParaRPr lang="en-GB" dirty="0"/>
          </a:p>
        </p:txBody>
      </p:sp>
      <p:sp>
        <p:nvSpPr>
          <p:cNvPr id="4" name="Slide Number Placeholder 3">
            <a:extLst>
              <a:ext uri="{FF2B5EF4-FFF2-40B4-BE49-F238E27FC236}">
                <a16:creationId xmlns:a16="http://schemas.microsoft.com/office/drawing/2014/main" id="{175AFD8A-21E5-4557-8230-43C57AF1A46C}"/>
              </a:ext>
            </a:extLst>
          </p:cNvPr>
          <p:cNvSpPr>
            <a:spLocks noGrp="1"/>
          </p:cNvSpPr>
          <p:nvPr>
            <p:ph type="sldNum" sz="quarter" idx="14"/>
          </p:nvPr>
        </p:nvSpPr>
        <p:spPr/>
        <p:txBody>
          <a:bodyPr/>
          <a:lstStyle/>
          <a:p>
            <a:fld id="{7006A2BC-8CA1-4915-8040-72D814823802}" type="slidenum">
              <a:rPr lang="nl-NL" smtClean="0"/>
              <a:t>8</a:t>
            </a:fld>
            <a:endParaRPr lang="nl-NL" dirty="0"/>
          </a:p>
        </p:txBody>
      </p:sp>
      <p:pic>
        <p:nvPicPr>
          <p:cNvPr id="6" name="Picture 5">
            <a:extLst>
              <a:ext uri="{FF2B5EF4-FFF2-40B4-BE49-F238E27FC236}">
                <a16:creationId xmlns:a16="http://schemas.microsoft.com/office/drawing/2014/main" id="{EA987B2D-B1E2-9C75-568F-91B75FB58B38}"/>
              </a:ext>
            </a:extLst>
          </p:cNvPr>
          <p:cNvPicPr>
            <a:picLocks noChangeAspect="1"/>
          </p:cNvPicPr>
          <p:nvPr/>
        </p:nvPicPr>
        <p:blipFill>
          <a:blip r:embed="rId2"/>
          <a:stretch>
            <a:fillRect/>
          </a:stretch>
        </p:blipFill>
        <p:spPr>
          <a:xfrm>
            <a:off x="429825" y="1707336"/>
            <a:ext cx="5336493" cy="2202296"/>
          </a:xfrm>
          <a:prstGeom prst="rect">
            <a:avLst/>
          </a:prstGeom>
        </p:spPr>
      </p:pic>
      <p:sp>
        <p:nvSpPr>
          <p:cNvPr id="5" name="Speech Bubble: Oval 4">
            <a:extLst>
              <a:ext uri="{FF2B5EF4-FFF2-40B4-BE49-F238E27FC236}">
                <a16:creationId xmlns:a16="http://schemas.microsoft.com/office/drawing/2014/main" id="{9E8B9829-C4BF-DEFE-732D-8A3826EB2730}"/>
              </a:ext>
            </a:extLst>
          </p:cNvPr>
          <p:cNvSpPr/>
          <p:nvPr/>
        </p:nvSpPr>
        <p:spPr>
          <a:xfrm>
            <a:off x="3098071" y="1236143"/>
            <a:ext cx="4895461" cy="438538"/>
          </a:xfrm>
          <a:prstGeom prst="wedgeEllipseCallout">
            <a:avLst>
              <a:gd name="adj1" fmla="val -38810"/>
              <a:gd name="adj2" fmla="val 1113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dirty="0">
                <a:solidFill>
                  <a:schemeClr val="tx1"/>
                </a:solidFill>
              </a:rPr>
              <a:t>High quality and certification standards </a:t>
            </a:r>
          </a:p>
        </p:txBody>
      </p:sp>
      <p:sp>
        <p:nvSpPr>
          <p:cNvPr id="7" name="Speech Bubble: Oval 6">
            <a:extLst>
              <a:ext uri="{FF2B5EF4-FFF2-40B4-BE49-F238E27FC236}">
                <a16:creationId xmlns:a16="http://schemas.microsoft.com/office/drawing/2014/main" id="{E3999A1C-F4A6-7242-7076-BDEA3365DBBC}"/>
              </a:ext>
            </a:extLst>
          </p:cNvPr>
          <p:cNvSpPr/>
          <p:nvPr/>
        </p:nvSpPr>
        <p:spPr>
          <a:xfrm>
            <a:off x="261256" y="998377"/>
            <a:ext cx="3452328" cy="438538"/>
          </a:xfrm>
          <a:prstGeom prst="wedgeEllipseCallout">
            <a:avLst>
              <a:gd name="adj1" fmla="val 1486"/>
              <a:gd name="adj2" fmla="val 1645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dirty="0">
                <a:solidFill>
                  <a:schemeClr val="tx1"/>
                </a:solidFill>
              </a:rPr>
              <a:t>High level of specialisation</a:t>
            </a:r>
          </a:p>
        </p:txBody>
      </p:sp>
      <p:sp>
        <p:nvSpPr>
          <p:cNvPr id="8" name="Speech Bubble: Oval 7">
            <a:extLst>
              <a:ext uri="{FF2B5EF4-FFF2-40B4-BE49-F238E27FC236}">
                <a16:creationId xmlns:a16="http://schemas.microsoft.com/office/drawing/2014/main" id="{40AC54C3-91B8-A566-746F-3495D89A3996}"/>
              </a:ext>
            </a:extLst>
          </p:cNvPr>
          <p:cNvSpPr/>
          <p:nvPr/>
        </p:nvSpPr>
        <p:spPr>
          <a:xfrm>
            <a:off x="261256" y="4322767"/>
            <a:ext cx="3303037" cy="438538"/>
          </a:xfrm>
          <a:prstGeom prst="wedgeEllipseCallout">
            <a:avLst>
              <a:gd name="adj1" fmla="val 15577"/>
              <a:gd name="adj2" fmla="val -1026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dirty="0">
                <a:solidFill>
                  <a:schemeClr val="tx1"/>
                </a:solidFill>
              </a:rPr>
              <a:t>Complex supply chains</a:t>
            </a:r>
          </a:p>
        </p:txBody>
      </p:sp>
      <p:sp>
        <p:nvSpPr>
          <p:cNvPr id="9" name="Speech Bubble: Oval 8">
            <a:extLst>
              <a:ext uri="{FF2B5EF4-FFF2-40B4-BE49-F238E27FC236}">
                <a16:creationId xmlns:a16="http://schemas.microsoft.com/office/drawing/2014/main" id="{C361C41E-F38A-5B90-DA3F-78C3A926A8E5}"/>
              </a:ext>
            </a:extLst>
          </p:cNvPr>
          <p:cNvSpPr/>
          <p:nvPr/>
        </p:nvSpPr>
        <p:spPr>
          <a:xfrm>
            <a:off x="8297132" y="4861459"/>
            <a:ext cx="3577328" cy="1463269"/>
          </a:xfrm>
          <a:prstGeom prst="wedgeEllipseCallout">
            <a:avLst>
              <a:gd name="adj1" fmla="val -104662"/>
              <a:gd name="adj2" fmla="val -150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dirty="0">
                <a:solidFill>
                  <a:schemeClr val="tx1"/>
                </a:solidFill>
              </a:rPr>
              <a:t>Different market segments with different needs (aircraft performance, production rates, life cycle)</a:t>
            </a:r>
          </a:p>
        </p:txBody>
      </p:sp>
      <p:pic>
        <p:nvPicPr>
          <p:cNvPr id="10" name="Picture 9">
            <a:extLst>
              <a:ext uri="{FF2B5EF4-FFF2-40B4-BE49-F238E27FC236}">
                <a16:creationId xmlns:a16="http://schemas.microsoft.com/office/drawing/2014/main" id="{77F27A40-18D7-82B6-9160-0DA6FCEAC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7961" y="4064776"/>
            <a:ext cx="5542384" cy="2137868"/>
          </a:xfrm>
          <a:prstGeom prst="rect">
            <a:avLst/>
          </a:prstGeom>
          <a:noFill/>
        </p:spPr>
      </p:pic>
      <p:sp>
        <p:nvSpPr>
          <p:cNvPr id="11" name="Speech Bubble: Oval 10">
            <a:extLst>
              <a:ext uri="{FF2B5EF4-FFF2-40B4-BE49-F238E27FC236}">
                <a16:creationId xmlns:a16="http://schemas.microsoft.com/office/drawing/2014/main" id="{64EF35CB-7E10-E57D-BD79-6C09ADDE91F2}"/>
              </a:ext>
            </a:extLst>
          </p:cNvPr>
          <p:cNvSpPr/>
          <p:nvPr/>
        </p:nvSpPr>
        <p:spPr>
          <a:xfrm>
            <a:off x="7333561" y="998377"/>
            <a:ext cx="4540899" cy="438538"/>
          </a:xfrm>
          <a:prstGeom prst="wedgeEllipseCallout">
            <a:avLst>
              <a:gd name="adj1" fmla="val -15089"/>
              <a:gd name="adj2" fmla="val 15112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600" dirty="0">
                <a:solidFill>
                  <a:schemeClr val="tx1"/>
                </a:solidFill>
              </a:rPr>
              <a:t>Long program life (50+, if successful)</a:t>
            </a:r>
          </a:p>
        </p:txBody>
      </p:sp>
      <p:pic>
        <p:nvPicPr>
          <p:cNvPr id="12" name="Picture 11">
            <a:extLst>
              <a:ext uri="{FF2B5EF4-FFF2-40B4-BE49-F238E27FC236}">
                <a16:creationId xmlns:a16="http://schemas.microsoft.com/office/drawing/2014/main" id="{1D647D8D-AF3F-A9D4-4225-6A2CBA691307}"/>
              </a:ext>
            </a:extLst>
          </p:cNvPr>
          <p:cNvPicPr>
            <a:picLocks noChangeAspect="1"/>
          </p:cNvPicPr>
          <p:nvPr/>
        </p:nvPicPr>
        <p:blipFill>
          <a:blip r:embed="rId4"/>
          <a:stretch>
            <a:fillRect/>
          </a:stretch>
        </p:blipFill>
        <p:spPr>
          <a:xfrm>
            <a:off x="6114661" y="1729284"/>
            <a:ext cx="5542383" cy="2180348"/>
          </a:xfrm>
          <a:prstGeom prst="rect">
            <a:avLst/>
          </a:prstGeom>
        </p:spPr>
      </p:pic>
    </p:spTree>
    <p:extLst>
      <p:ext uri="{BB962C8B-B14F-4D97-AF65-F5344CB8AC3E}">
        <p14:creationId xmlns:p14="http://schemas.microsoft.com/office/powerpoint/2010/main" val="293213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B2BC78-0D2A-D99F-9371-E572B61BDF3E}"/>
              </a:ext>
            </a:extLst>
          </p:cNvPr>
          <p:cNvSpPr>
            <a:spLocks noGrp="1"/>
          </p:cNvSpPr>
          <p:nvPr>
            <p:ph type="title"/>
          </p:nvPr>
        </p:nvSpPr>
        <p:spPr>
          <a:xfrm>
            <a:off x="1783686" y="551856"/>
            <a:ext cx="7845976" cy="350934"/>
          </a:xfrm>
        </p:spPr>
        <p:txBody>
          <a:bodyPr>
            <a:noAutofit/>
          </a:bodyPr>
          <a:lstStyle/>
          <a:p>
            <a:r>
              <a:rPr lang="nl-NL" sz="2000" dirty="0">
                <a:latin typeface="Aptos" panose="020B0004020202020204" pitchFamily="34" charset="0"/>
              </a:rPr>
              <a:t>Commercial </a:t>
            </a:r>
            <a:r>
              <a:rPr lang="nl-NL" sz="2000" dirty="0" err="1">
                <a:latin typeface="Aptos" panose="020B0004020202020204" pitchFamily="34" charset="0"/>
              </a:rPr>
              <a:t>airline</a:t>
            </a:r>
            <a:r>
              <a:rPr lang="nl-NL" sz="2000" dirty="0">
                <a:latin typeface="Aptos" panose="020B0004020202020204" pitchFamily="34" charset="0"/>
              </a:rPr>
              <a:t> segment </a:t>
            </a:r>
            <a:r>
              <a:rPr lang="nl-NL" sz="2000" dirty="0" err="1">
                <a:latin typeface="Aptos" panose="020B0004020202020204" pitchFamily="34" charset="0"/>
              </a:rPr>
              <a:t>can</a:t>
            </a:r>
            <a:r>
              <a:rPr lang="nl-NL" sz="2000" dirty="0">
                <a:latin typeface="Aptos" panose="020B0004020202020204" pitchFamily="34" charset="0"/>
              </a:rPr>
              <a:t> </a:t>
            </a:r>
            <a:r>
              <a:rPr lang="nl-NL" sz="2000" dirty="0" err="1">
                <a:latin typeface="Aptos" panose="020B0004020202020204" pitchFamily="34" charset="0"/>
              </a:rPr>
              <a:t>be</a:t>
            </a:r>
            <a:r>
              <a:rPr lang="nl-NL" sz="2000" dirty="0">
                <a:latin typeface="Aptos" panose="020B0004020202020204" pitchFamily="34" charset="0"/>
              </a:rPr>
              <a:t> </a:t>
            </a:r>
            <a:r>
              <a:rPr lang="nl-NL" sz="2000" dirty="0" err="1">
                <a:latin typeface="Aptos" panose="020B0004020202020204" pitchFamily="34" charset="0"/>
              </a:rPr>
              <a:t>divided</a:t>
            </a:r>
            <a:r>
              <a:rPr lang="nl-NL" sz="2000" dirty="0">
                <a:latin typeface="Aptos" panose="020B0004020202020204" pitchFamily="34" charset="0"/>
              </a:rPr>
              <a:t> in </a:t>
            </a:r>
            <a:r>
              <a:rPr lang="nl-NL" sz="2000" dirty="0" err="1">
                <a:latin typeface="Aptos" panose="020B0004020202020204" pitchFamily="34" charset="0"/>
              </a:rPr>
              <a:t>four</a:t>
            </a:r>
            <a:r>
              <a:rPr lang="nl-NL" sz="2000" dirty="0">
                <a:latin typeface="Aptos" panose="020B0004020202020204" pitchFamily="34" charset="0"/>
              </a:rPr>
              <a:t> </a:t>
            </a:r>
            <a:r>
              <a:rPr lang="nl-NL" sz="2000" dirty="0" err="1">
                <a:latin typeface="Aptos" panose="020B0004020202020204" pitchFamily="34" charset="0"/>
              </a:rPr>
              <a:t>subsegments</a:t>
            </a:r>
            <a:endParaRPr lang="nl-NL" sz="20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18F4C0F5-D696-7B8B-1775-5DDD85D220B8}"/>
              </a:ext>
            </a:extLst>
          </p:cNvPr>
          <p:cNvSpPr>
            <a:spLocks noGrp="1"/>
          </p:cNvSpPr>
          <p:nvPr>
            <p:ph type="sldNum" sz="quarter" idx="14"/>
          </p:nvPr>
        </p:nvSpPr>
        <p:spPr>
          <a:xfrm>
            <a:off x="11058697" y="6434705"/>
            <a:ext cx="590203" cy="365125"/>
          </a:xfrm>
        </p:spPr>
        <p:txBody>
          <a:bodyPr/>
          <a:lstStyle/>
          <a:p>
            <a:fld id="{7006A2BC-8CA1-4915-8040-72D814823802}" type="slidenum">
              <a:rPr lang="nl-NL" smtClean="0"/>
              <a:t>9</a:t>
            </a:fld>
            <a:endParaRPr lang="nl-NL" dirty="0"/>
          </a:p>
        </p:txBody>
      </p:sp>
      <p:sp>
        <p:nvSpPr>
          <p:cNvPr id="5" name="TextBox 4">
            <a:extLst>
              <a:ext uri="{FF2B5EF4-FFF2-40B4-BE49-F238E27FC236}">
                <a16:creationId xmlns:a16="http://schemas.microsoft.com/office/drawing/2014/main" id="{6D36F2BC-A17D-8E15-CAE8-440A0F24F482}"/>
              </a:ext>
            </a:extLst>
          </p:cNvPr>
          <p:cNvSpPr txBox="1"/>
          <p:nvPr/>
        </p:nvSpPr>
        <p:spPr>
          <a:xfrm>
            <a:off x="1431340" y="1052225"/>
            <a:ext cx="2709102" cy="276999"/>
          </a:xfrm>
          <a:prstGeom prst="rect">
            <a:avLst/>
          </a:prstGeom>
          <a:solidFill>
            <a:srgbClr val="00428C"/>
          </a:solidFill>
        </p:spPr>
        <p:txBody>
          <a:bodyPr wrap="square" rtlCol="0">
            <a:spAutoFit/>
          </a:bodyPr>
          <a:lstStyle/>
          <a:p>
            <a:pPr algn="ctr"/>
            <a:r>
              <a:rPr lang="nl-NL" sz="1200" b="1" dirty="0">
                <a:solidFill>
                  <a:schemeClr val="bg1"/>
                </a:solidFill>
                <a:latin typeface="Aptos" panose="020B0004020202020204" pitchFamily="34" charset="0"/>
              </a:rPr>
              <a:t>Narrow-body airliners</a:t>
            </a:r>
          </a:p>
        </p:txBody>
      </p:sp>
      <p:sp>
        <p:nvSpPr>
          <p:cNvPr id="6" name="TextBox 5">
            <a:extLst>
              <a:ext uri="{FF2B5EF4-FFF2-40B4-BE49-F238E27FC236}">
                <a16:creationId xmlns:a16="http://schemas.microsoft.com/office/drawing/2014/main" id="{FD00507F-EAD2-A953-8E04-38E0C6F8A19B}"/>
              </a:ext>
            </a:extLst>
          </p:cNvPr>
          <p:cNvSpPr txBox="1"/>
          <p:nvPr/>
        </p:nvSpPr>
        <p:spPr>
          <a:xfrm>
            <a:off x="4438919" y="1052225"/>
            <a:ext cx="2387592" cy="276999"/>
          </a:xfrm>
          <a:prstGeom prst="rect">
            <a:avLst/>
          </a:prstGeom>
          <a:solidFill>
            <a:srgbClr val="00428C"/>
          </a:solidFill>
        </p:spPr>
        <p:txBody>
          <a:bodyPr wrap="square" rtlCol="0">
            <a:spAutoFit/>
          </a:bodyPr>
          <a:lstStyle>
            <a:defPPr>
              <a:defRPr lang="nl-NL"/>
            </a:defPPr>
            <a:lvl1pPr algn="ctr">
              <a:defRPr b="1">
                <a:solidFill>
                  <a:schemeClr val="bg1"/>
                </a:solidFill>
                <a:latin typeface="Aptos" panose="020B0004020202020204" pitchFamily="34" charset="0"/>
              </a:defRPr>
            </a:lvl1pPr>
          </a:lstStyle>
          <a:p>
            <a:r>
              <a:rPr lang="nl-NL" sz="1200" dirty="0"/>
              <a:t>Wide-body airliners</a:t>
            </a:r>
          </a:p>
        </p:txBody>
      </p:sp>
      <p:sp>
        <p:nvSpPr>
          <p:cNvPr id="7" name="TextBox 6">
            <a:extLst>
              <a:ext uri="{FF2B5EF4-FFF2-40B4-BE49-F238E27FC236}">
                <a16:creationId xmlns:a16="http://schemas.microsoft.com/office/drawing/2014/main" id="{4FE3B063-F645-473E-1445-A52208B65DE0}"/>
              </a:ext>
            </a:extLst>
          </p:cNvPr>
          <p:cNvSpPr txBox="1"/>
          <p:nvPr/>
        </p:nvSpPr>
        <p:spPr>
          <a:xfrm>
            <a:off x="7178896" y="1052225"/>
            <a:ext cx="2101658" cy="276999"/>
          </a:xfrm>
          <a:prstGeom prst="rect">
            <a:avLst/>
          </a:prstGeom>
          <a:solidFill>
            <a:srgbClr val="00428C"/>
          </a:solidFill>
        </p:spPr>
        <p:txBody>
          <a:bodyPr wrap="square" rtlCol="0">
            <a:spAutoFit/>
          </a:bodyPr>
          <a:lstStyle>
            <a:defPPr>
              <a:defRPr lang="nl-NL"/>
            </a:defPPr>
            <a:lvl1pPr algn="ctr">
              <a:defRPr b="1">
                <a:solidFill>
                  <a:schemeClr val="bg1"/>
                </a:solidFill>
                <a:latin typeface="Aptos" panose="020B0004020202020204" pitchFamily="34" charset="0"/>
              </a:defRPr>
            </a:lvl1pPr>
          </a:lstStyle>
          <a:p>
            <a:r>
              <a:rPr lang="nl-NL" sz="1200" dirty="0"/>
              <a:t>Regional Aircraft</a:t>
            </a:r>
          </a:p>
        </p:txBody>
      </p:sp>
      <p:sp>
        <p:nvSpPr>
          <p:cNvPr id="8" name="TextBox 7">
            <a:extLst>
              <a:ext uri="{FF2B5EF4-FFF2-40B4-BE49-F238E27FC236}">
                <a16:creationId xmlns:a16="http://schemas.microsoft.com/office/drawing/2014/main" id="{FD2EBAB7-01DE-BBA9-112D-152EAEFBDFFF}"/>
              </a:ext>
            </a:extLst>
          </p:cNvPr>
          <p:cNvSpPr txBox="1"/>
          <p:nvPr/>
        </p:nvSpPr>
        <p:spPr>
          <a:xfrm>
            <a:off x="9629662" y="1052225"/>
            <a:ext cx="2194436" cy="276999"/>
          </a:xfrm>
          <a:prstGeom prst="rect">
            <a:avLst/>
          </a:prstGeom>
          <a:solidFill>
            <a:srgbClr val="00428C"/>
          </a:solidFill>
        </p:spPr>
        <p:txBody>
          <a:bodyPr wrap="square" rtlCol="0">
            <a:spAutoFit/>
          </a:bodyPr>
          <a:lstStyle>
            <a:defPPr>
              <a:defRPr lang="nl-NL"/>
            </a:defPPr>
            <a:lvl1pPr algn="ctr">
              <a:defRPr b="1">
                <a:solidFill>
                  <a:schemeClr val="bg1"/>
                </a:solidFill>
                <a:latin typeface="Aptos" panose="020B0004020202020204" pitchFamily="34" charset="0"/>
              </a:defRPr>
            </a:lvl1pPr>
          </a:lstStyle>
          <a:p>
            <a:r>
              <a:rPr lang="nl-NL" sz="1200" dirty="0"/>
              <a:t>Commuter Aircraft</a:t>
            </a:r>
          </a:p>
        </p:txBody>
      </p:sp>
      <p:sp>
        <p:nvSpPr>
          <p:cNvPr id="10" name="TextBox 9">
            <a:extLst>
              <a:ext uri="{FF2B5EF4-FFF2-40B4-BE49-F238E27FC236}">
                <a16:creationId xmlns:a16="http://schemas.microsoft.com/office/drawing/2014/main" id="{F96694DC-AED2-5CFB-FFC1-D189EEA4E732}"/>
              </a:ext>
            </a:extLst>
          </p:cNvPr>
          <p:cNvSpPr txBox="1"/>
          <p:nvPr/>
        </p:nvSpPr>
        <p:spPr>
          <a:xfrm>
            <a:off x="127710" y="3734429"/>
            <a:ext cx="1140559" cy="2071343"/>
          </a:xfrm>
          <a:prstGeom prst="rect">
            <a:avLst/>
          </a:prstGeom>
          <a:solidFill>
            <a:srgbClr val="004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sz="1200" b="1" dirty="0">
                <a:latin typeface="Aptos" panose="020B0004020202020204" pitchFamily="34" charset="0"/>
              </a:rPr>
              <a:t>Key</a:t>
            </a:r>
          </a:p>
          <a:p>
            <a:r>
              <a:rPr lang="nl-NL" sz="1200" b="1" dirty="0">
                <a:latin typeface="Aptos" panose="020B0004020202020204" pitchFamily="34" charset="0"/>
              </a:rPr>
              <a:t>Features</a:t>
            </a:r>
          </a:p>
        </p:txBody>
      </p:sp>
      <p:sp>
        <p:nvSpPr>
          <p:cNvPr id="11" name="TextBox 10">
            <a:extLst>
              <a:ext uri="{FF2B5EF4-FFF2-40B4-BE49-F238E27FC236}">
                <a16:creationId xmlns:a16="http://schemas.microsoft.com/office/drawing/2014/main" id="{0AE8C508-5883-B412-7F4E-CFBAF7462CD9}"/>
              </a:ext>
            </a:extLst>
          </p:cNvPr>
          <p:cNvSpPr txBox="1"/>
          <p:nvPr/>
        </p:nvSpPr>
        <p:spPr>
          <a:xfrm>
            <a:off x="127710" y="5890143"/>
            <a:ext cx="1140558" cy="461665"/>
          </a:xfrm>
          <a:prstGeom prst="rect">
            <a:avLst/>
          </a:prstGeom>
          <a:solidFill>
            <a:srgbClr val="00428C"/>
          </a:solidFill>
        </p:spPr>
        <p:txBody>
          <a:bodyPr wrap="square" rtlCol="0">
            <a:spAutoFit/>
          </a:bodyPr>
          <a:lstStyle/>
          <a:p>
            <a:pPr algn="ctr"/>
            <a:r>
              <a:rPr lang="nl-NL" sz="1200" b="1" dirty="0">
                <a:solidFill>
                  <a:schemeClr val="bg1"/>
                </a:solidFill>
                <a:latin typeface="Aptos" panose="020B0004020202020204" pitchFamily="34" charset="0"/>
              </a:rPr>
              <a:t>Market dominated by</a:t>
            </a:r>
          </a:p>
        </p:txBody>
      </p:sp>
      <p:sp>
        <p:nvSpPr>
          <p:cNvPr id="13" name="Rectangle 12">
            <a:extLst>
              <a:ext uri="{FF2B5EF4-FFF2-40B4-BE49-F238E27FC236}">
                <a16:creationId xmlns:a16="http://schemas.microsoft.com/office/drawing/2014/main" id="{32CFBB03-5F86-5E72-CA92-729BE5DC3428}"/>
              </a:ext>
            </a:extLst>
          </p:cNvPr>
          <p:cNvSpPr/>
          <p:nvPr/>
        </p:nvSpPr>
        <p:spPr>
          <a:xfrm>
            <a:off x="1435608" y="3734430"/>
            <a:ext cx="2709102" cy="2071343"/>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Capacity: </a:t>
            </a:r>
            <a:r>
              <a:rPr lang="nl-NL" sz="1200" dirty="0">
                <a:solidFill>
                  <a:srgbClr val="00428C"/>
                </a:solidFill>
                <a:latin typeface="Aptos" panose="020B0004020202020204" pitchFamily="34" charset="0"/>
              </a:rPr>
              <a:t>100 – 250 passengers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Range</a:t>
            </a:r>
            <a:r>
              <a:rPr lang="nl-NL" sz="1200" dirty="0">
                <a:solidFill>
                  <a:srgbClr val="00428C"/>
                </a:solidFill>
                <a:latin typeface="Aptos" panose="020B0004020202020204" pitchFamily="34" charset="0"/>
              </a:rPr>
              <a:t>:</a:t>
            </a:r>
            <a:r>
              <a:rPr lang="nl-NL" sz="1200" dirty="0">
                <a:latin typeface="Aptos" panose="020B0004020202020204" pitchFamily="34" charset="0"/>
              </a:rPr>
              <a:t> </a:t>
            </a:r>
            <a:r>
              <a:rPr lang="nl-NL" sz="1200" dirty="0">
                <a:solidFill>
                  <a:srgbClr val="00428C"/>
                </a:solidFill>
                <a:latin typeface="Aptos" panose="020B0004020202020204" pitchFamily="34" charset="0"/>
              </a:rPr>
              <a:t>5000 – 10.000 km</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Comfort: </a:t>
            </a:r>
            <a:r>
              <a:rPr lang="nl-NL" sz="1200" dirty="0">
                <a:solidFill>
                  <a:srgbClr val="00428C"/>
                </a:solidFill>
                <a:latin typeface="Aptos" panose="020B0004020202020204" pitchFamily="34" charset="0"/>
              </a:rPr>
              <a:t>Standard with </a:t>
            </a:r>
            <a:r>
              <a:rPr lang="nl-NL" sz="1200" dirty="0" err="1">
                <a:solidFill>
                  <a:srgbClr val="00428C"/>
                </a:solidFill>
                <a:latin typeface="Aptos" panose="020B0004020202020204" pitchFamily="34" charset="0"/>
              </a:rPr>
              <a:t>narrow</a:t>
            </a:r>
            <a:r>
              <a:rPr lang="nl-NL" sz="1200" dirty="0">
                <a:solidFill>
                  <a:srgbClr val="00428C"/>
                </a:solidFill>
                <a:latin typeface="Aptos" panose="020B0004020202020204" pitchFamily="34" charset="0"/>
              </a:rPr>
              <a:t> </a:t>
            </a:r>
            <a:r>
              <a:rPr lang="nl-NL" sz="1200" dirty="0" err="1">
                <a:solidFill>
                  <a:srgbClr val="00428C"/>
                </a:solidFill>
                <a:latin typeface="Aptos" panose="020B0004020202020204" pitchFamily="34" charset="0"/>
              </a:rPr>
              <a:t>cabins</a:t>
            </a:r>
            <a:r>
              <a:rPr lang="nl-NL" sz="1200" dirty="0">
                <a:solidFill>
                  <a:srgbClr val="00428C"/>
                </a:solidFill>
                <a:latin typeface="Aptos" panose="020B0004020202020204" pitchFamily="34" charset="0"/>
              </a:rPr>
              <a:t>.</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Reliability: </a:t>
            </a:r>
            <a:r>
              <a:rPr lang="nl-NL" sz="1200" dirty="0">
                <a:solidFill>
                  <a:srgbClr val="00428C"/>
                </a:solidFill>
                <a:latin typeface="Aptos" panose="020B0004020202020204" pitchFamily="34" charset="0"/>
              </a:rPr>
              <a:t>Quick turnaround for frequent </a:t>
            </a:r>
            <a:r>
              <a:rPr lang="nl-NL" sz="1200" dirty="0" err="1">
                <a:solidFill>
                  <a:srgbClr val="00428C"/>
                </a:solidFill>
                <a:latin typeface="Aptos" panose="020B0004020202020204" pitchFamily="34" charset="0"/>
              </a:rPr>
              <a:t>flights</a:t>
            </a:r>
            <a:r>
              <a:rPr lang="nl-NL" sz="1200" dirty="0">
                <a:solidFill>
                  <a:srgbClr val="00428C"/>
                </a:solidFill>
                <a:latin typeface="Aptos" panose="020B0004020202020204" pitchFamily="34" charset="0"/>
              </a:rPr>
              <a:t>.</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Performance: </a:t>
            </a:r>
            <a:r>
              <a:rPr lang="nl-NL" sz="1200" dirty="0">
                <a:solidFill>
                  <a:srgbClr val="00428C"/>
                </a:solidFill>
                <a:latin typeface="Aptos" panose="020B0004020202020204" pitchFamily="34" charset="0"/>
              </a:rPr>
              <a:t>Suitable for </a:t>
            </a:r>
            <a:r>
              <a:rPr lang="nl-NL" sz="1200" dirty="0" err="1">
                <a:solidFill>
                  <a:srgbClr val="00428C"/>
                </a:solidFill>
                <a:latin typeface="Aptos" panose="020B0004020202020204" pitchFamily="34" charset="0"/>
              </a:rPr>
              <a:t>various</a:t>
            </a:r>
            <a:r>
              <a:rPr lang="nl-NL" sz="1200" dirty="0">
                <a:solidFill>
                  <a:srgbClr val="00428C"/>
                </a:solidFill>
                <a:latin typeface="Aptos" panose="020B0004020202020204" pitchFamily="34" charset="0"/>
              </a:rPr>
              <a:t> airports.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Cargo capacity: </a:t>
            </a:r>
            <a:r>
              <a:rPr lang="nl-NL" sz="1200" dirty="0">
                <a:solidFill>
                  <a:srgbClr val="00428C"/>
                </a:solidFill>
                <a:latin typeface="Aptos" panose="020B0004020202020204" pitchFamily="34" charset="0"/>
              </a:rPr>
              <a:t>Limited.</a:t>
            </a:r>
          </a:p>
        </p:txBody>
      </p:sp>
      <p:sp>
        <p:nvSpPr>
          <p:cNvPr id="14" name="Rectangle 13">
            <a:extLst>
              <a:ext uri="{FF2B5EF4-FFF2-40B4-BE49-F238E27FC236}">
                <a16:creationId xmlns:a16="http://schemas.microsoft.com/office/drawing/2014/main" id="{E988C834-98B2-85F9-8B04-5B8CF0DFC36D}"/>
              </a:ext>
            </a:extLst>
          </p:cNvPr>
          <p:cNvSpPr/>
          <p:nvPr/>
        </p:nvSpPr>
        <p:spPr>
          <a:xfrm>
            <a:off x="4315114" y="3734429"/>
            <a:ext cx="2452039" cy="2071344"/>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Capacity: </a:t>
            </a:r>
            <a:r>
              <a:rPr lang="nl-NL" sz="1200" dirty="0">
                <a:solidFill>
                  <a:srgbClr val="00428C"/>
                </a:solidFill>
                <a:latin typeface="Aptos" panose="020B0004020202020204" pitchFamily="34" charset="0"/>
              </a:rPr>
              <a:t>200 – 500+ passengers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Range:</a:t>
            </a:r>
            <a:r>
              <a:rPr lang="nl-NL" sz="1200" b="1" dirty="0">
                <a:latin typeface="Aptos" panose="020B0004020202020204" pitchFamily="34" charset="0"/>
              </a:rPr>
              <a:t> </a:t>
            </a:r>
            <a:r>
              <a:rPr lang="nl-NL" sz="1200" dirty="0">
                <a:solidFill>
                  <a:srgbClr val="00428C"/>
                </a:solidFill>
                <a:latin typeface="Aptos" panose="020B0004020202020204" pitchFamily="34" charset="0"/>
              </a:rPr>
              <a:t>10.000+ km</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Comfort: </a:t>
            </a:r>
            <a:r>
              <a:rPr lang="nl-NL" sz="1200" dirty="0">
                <a:solidFill>
                  <a:srgbClr val="00428C"/>
                </a:solidFill>
                <a:latin typeface="Aptos" panose="020B0004020202020204" pitchFamily="34" charset="0"/>
              </a:rPr>
              <a:t>A lot of space with premium amenities.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Reliability: </a:t>
            </a:r>
            <a:r>
              <a:rPr lang="nl-NL" sz="1200" dirty="0">
                <a:solidFill>
                  <a:srgbClr val="00428C"/>
                </a:solidFill>
                <a:latin typeface="Aptos" panose="020B0004020202020204" pitchFamily="34" charset="0"/>
              </a:rPr>
              <a:t>Designed for long-</a:t>
            </a:r>
            <a:r>
              <a:rPr lang="nl-NL" sz="1200" dirty="0" err="1">
                <a:solidFill>
                  <a:srgbClr val="00428C"/>
                </a:solidFill>
                <a:latin typeface="Aptos" panose="020B0004020202020204" pitchFamily="34" charset="0"/>
              </a:rPr>
              <a:t>duration</a:t>
            </a:r>
            <a:r>
              <a:rPr lang="nl-NL" sz="1200" dirty="0">
                <a:solidFill>
                  <a:srgbClr val="00428C"/>
                </a:solidFill>
                <a:latin typeface="Aptos" panose="020B0004020202020204" pitchFamily="34" charset="0"/>
              </a:rPr>
              <a:t> missions.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Performance: </a:t>
            </a:r>
            <a:r>
              <a:rPr lang="nl-NL" sz="1200" dirty="0">
                <a:solidFill>
                  <a:srgbClr val="00428C"/>
                </a:solidFill>
                <a:latin typeface="Aptos" panose="020B0004020202020204" pitchFamily="34" charset="0"/>
              </a:rPr>
              <a:t>High altitude and long-range </a:t>
            </a:r>
            <a:r>
              <a:rPr lang="nl-NL" sz="1200" dirty="0" err="1">
                <a:solidFill>
                  <a:srgbClr val="00428C"/>
                </a:solidFill>
                <a:latin typeface="Aptos" panose="020B0004020202020204" pitchFamily="34" charset="0"/>
              </a:rPr>
              <a:t>capabilities</a:t>
            </a:r>
            <a:r>
              <a:rPr lang="nl-NL" sz="1200" dirty="0">
                <a:solidFill>
                  <a:srgbClr val="00428C"/>
                </a:solidFill>
                <a:latin typeface="Aptos" panose="020B0004020202020204" pitchFamily="34" charset="0"/>
              </a:rPr>
              <a:t>.</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Cargo capacity: </a:t>
            </a:r>
            <a:r>
              <a:rPr lang="nl-NL" sz="1200" dirty="0">
                <a:solidFill>
                  <a:srgbClr val="00428C"/>
                </a:solidFill>
                <a:latin typeface="Aptos" panose="020B0004020202020204" pitchFamily="34" charset="0"/>
              </a:rPr>
              <a:t>Spacious holds for large cargo volumes.</a:t>
            </a:r>
            <a:endParaRPr lang="nl-NL" sz="1200" dirty="0">
              <a:latin typeface="Aptos" panose="020B0004020202020204" pitchFamily="34" charset="0"/>
            </a:endParaRPr>
          </a:p>
        </p:txBody>
      </p:sp>
      <p:sp>
        <p:nvSpPr>
          <p:cNvPr id="15" name="Rectangle 14">
            <a:extLst>
              <a:ext uri="{FF2B5EF4-FFF2-40B4-BE49-F238E27FC236}">
                <a16:creationId xmlns:a16="http://schemas.microsoft.com/office/drawing/2014/main" id="{68C39E14-1558-A177-6E41-41AABCF2E829}"/>
              </a:ext>
            </a:extLst>
          </p:cNvPr>
          <p:cNvSpPr/>
          <p:nvPr/>
        </p:nvSpPr>
        <p:spPr>
          <a:xfrm>
            <a:off x="6948331" y="3734431"/>
            <a:ext cx="2511863" cy="2071344"/>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Capacity: </a:t>
            </a:r>
            <a:r>
              <a:rPr lang="nl-NL" sz="1200" dirty="0">
                <a:solidFill>
                  <a:srgbClr val="00428C"/>
                </a:solidFill>
                <a:latin typeface="Aptos" panose="020B0004020202020204" pitchFamily="34" charset="0"/>
              </a:rPr>
              <a:t>fewer than 100 passengers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Range:</a:t>
            </a:r>
            <a:r>
              <a:rPr lang="nl-NL" sz="1200" b="1" dirty="0">
                <a:latin typeface="Aptos" panose="020B0004020202020204" pitchFamily="34" charset="0"/>
              </a:rPr>
              <a:t> </a:t>
            </a:r>
            <a:r>
              <a:rPr lang="nl-NL" sz="1200" dirty="0">
                <a:solidFill>
                  <a:srgbClr val="00428C"/>
                </a:solidFill>
                <a:latin typeface="Aptos" panose="020B0004020202020204" pitchFamily="34" charset="0"/>
              </a:rPr>
              <a:t>2000 – 4000 km</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Comfort: </a:t>
            </a:r>
            <a:r>
              <a:rPr lang="nl-NL" sz="1200" dirty="0">
                <a:solidFill>
                  <a:srgbClr val="00428C"/>
                </a:solidFill>
                <a:latin typeface="Aptos" panose="020B0004020202020204" pitchFamily="34" charset="0"/>
              </a:rPr>
              <a:t>Standard with </a:t>
            </a:r>
            <a:r>
              <a:rPr lang="nl-NL" sz="1200" dirty="0" err="1">
                <a:solidFill>
                  <a:srgbClr val="00428C"/>
                </a:solidFill>
                <a:latin typeface="Aptos" panose="020B0004020202020204" pitchFamily="34" charset="0"/>
              </a:rPr>
              <a:t>narrow</a:t>
            </a:r>
            <a:r>
              <a:rPr lang="nl-NL" sz="1200" dirty="0">
                <a:solidFill>
                  <a:srgbClr val="00428C"/>
                </a:solidFill>
                <a:latin typeface="Aptos" panose="020B0004020202020204" pitchFamily="34" charset="0"/>
              </a:rPr>
              <a:t> </a:t>
            </a:r>
            <a:r>
              <a:rPr lang="nl-NL" sz="1200" dirty="0" err="1">
                <a:solidFill>
                  <a:srgbClr val="00428C"/>
                </a:solidFill>
                <a:latin typeface="Aptos" panose="020B0004020202020204" pitchFamily="34" charset="0"/>
              </a:rPr>
              <a:t>cabins</a:t>
            </a:r>
            <a:r>
              <a:rPr lang="nl-NL" sz="1200" dirty="0">
                <a:solidFill>
                  <a:srgbClr val="00428C"/>
                </a:solidFill>
                <a:latin typeface="Aptos" panose="020B0004020202020204" pitchFamily="34" charset="0"/>
              </a:rPr>
              <a:t>.</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Reliability: </a:t>
            </a:r>
            <a:r>
              <a:rPr lang="nl-NL" sz="1200" dirty="0">
                <a:solidFill>
                  <a:srgbClr val="00428C"/>
                </a:solidFill>
                <a:latin typeface="Aptos" panose="020B0004020202020204" pitchFamily="34" charset="0"/>
              </a:rPr>
              <a:t>Quick turnaround for frequent </a:t>
            </a:r>
            <a:r>
              <a:rPr lang="nl-NL" sz="1200" dirty="0" err="1">
                <a:solidFill>
                  <a:srgbClr val="00428C"/>
                </a:solidFill>
                <a:latin typeface="Aptos" panose="020B0004020202020204" pitchFamily="34" charset="0"/>
              </a:rPr>
              <a:t>flights</a:t>
            </a:r>
            <a:r>
              <a:rPr lang="nl-NL" sz="1200" dirty="0">
                <a:solidFill>
                  <a:srgbClr val="00428C"/>
                </a:solidFill>
                <a:latin typeface="Aptos" panose="020B0004020202020204" pitchFamily="34" charset="0"/>
              </a:rPr>
              <a:t>.</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Performance: </a:t>
            </a:r>
            <a:r>
              <a:rPr lang="nl-NL" sz="1200" dirty="0">
                <a:solidFill>
                  <a:srgbClr val="00428C"/>
                </a:solidFill>
                <a:latin typeface="Aptos" panose="020B0004020202020204" pitchFamily="34" charset="0"/>
              </a:rPr>
              <a:t>Suitable for regional airports and shorter runways.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Cargo capacity: </a:t>
            </a:r>
            <a:r>
              <a:rPr lang="nl-NL" sz="1200" dirty="0">
                <a:solidFill>
                  <a:srgbClr val="00428C"/>
                </a:solidFill>
                <a:latin typeface="Aptos" panose="020B0004020202020204" pitchFamily="34" charset="0"/>
              </a:rPr>
              <a:t>Limited.</a:t>
            </a:r>
          </a:p>
        </p:txBody>
      </p:sp>
      <p:sp>
        <p:nvSpPr>
          <p:cNvPr id="16" name="Rectangle 15">
            <a:extLst>
              <a:ext uri="{FF2B5EF4-FFF2-40B4-BE49-F238E27FC236}">
                <a16:creationId xmlns:a16="http://schemas.microsoft.com/office/drawing/2014/main" id="{71054852-5364-BB36-1949-AA14798CC33B}"/>
              </a:ext>
            </a:extLst>
          </p:cNvPr>
          <p:cNvSpPr/>
          <p:nvPr/>
        </p:nvSpPr>
        <p:spPr>
          <a:xfrm>
            <a:off x="9638204" y="3734431"/>
            <a:ext cx="2298212" cy="2071344"/>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Capacity: </a:t>
            </a:r>
            <a:r>
              <a:rPr lang="nl-NL" sz="1200" dirty="0">
                <a:solidFill>
                  <a:srgbClr val="00428C"/>
                </a:solidFill>
                <a:latin typeface="Aptos" panose="020B0004020202020204" pitchFamily="34" charset="0"/>
              </a:rPr>
              <a:t>fewer than 50 passengers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Range:</a:t>
            </a:r>
            <a:r>
              <a:rPr lang="nl-NL" sz="1200" b="1" dirty="0">
                <a:latin typeface="Aptos" panose="020B0004020202020204" pitchFamily="34" charset="0"/>
              </a:rPr>
              <a:t> </a:t>
            </a:r>
            <a:r>
              <a:rPr lang="nl-NL" sz="1200" dirty="0">
                <a:solidFill>
                  <a:srgbClr val="00428C"/>
                </a:solidFill>
                <a:latin typeface="Aptos" panose="020B0004020202020204" pitchFamily="34" charset="0"/>
              </a:rPr>
              <a:t>1000-2000 km</a:t>
            </a:r>
            <a:endParaRPr lang="nl-NL" sz="1200" dirty="0">
              <a:latin typeface="Aptos" panose="020B0004020202020204" pitchFamily="34" charset="0"/>
            </a:endParaRP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Comfort: </a:t>
            </a:r>
            <a:r>
              <a:rPr lang="nl-NL" sz="1200" dirty="0">
                <a:solidFill>
                  <a:srgbClr val="00428C"/>
                </a:solidFill>
                <a:latin typeface="Aptos" panose="020B0004020202020204" pitchFamily="34" charset="0"/>
              </a:rPr>
              <a:t>Standard with </a:t>
            </a:r>
            <a:r>
              <a:rPr lang="nl-NL" sz="1200" dirty="0" err="1">
                <a:solidFill>
                  <a:srgbClr val="00428C"/>
                </a:solidFill>
                <a:latin typeface="Aptos" panose="020B0004020202020204" pitchFamily="34" charset="0"/>
              </a:rPr>
              <a:t>narrow</a:t>
            </a:r>
            <a:r>
              <a:rPr lang="nl-NL" sz="1200" dirty="0">
                <a:solidFill>
                  <a:srgbClr val="00428C"/>
                </a:solidFill>
                <a:latin typeface="Aptos" panose="020B0004020202020204" pitchFamily="34" charset="0"/>
              </a:rPr>
              <a:t> </a:t>
            </a:r>
            <a:r>
              <a:rPr lang="nl-NL" sz="1200" dirty="0" err="1">
                <a:solidFill>
                  <a:srgbClr val="00428C"/>
                </a:solidFill>
                <a:latin typeface="Aptos" panose="020B0004020202020204" pitchFamily="34" charset="0"/>
              </a:rPr>
              <a:t>cabins</a:t>
            </a:r>
            <a:r>
              <a:rPr lang="nl-NL" sz="1200" dirty="0">
                <a:solidFill>
                  <a:srgbClr val="00428C"/>
                </a:solidFill>
                <a:latin typeface="Aptos" panose="020B0004020202020204" pitchFamily="34" charset="0"/>
              </a:rPr>
              <a:t>.</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Reliability: </a:t>
            </a:r>
            <a:r>
              <a:rPr lang="nl-NL" sz="1200" dirty="0">
                <a:solidFill>
                  <a:srgbClr val="00428C"/>
                </a:solidFill>
                <a:latin typeface="Aptos" panose="020B0004020202020204" pitchFamily="34" charset="0"/>
              </a:rPr>
              <a:t>frequent short flights.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Performance: </a:t>
            </a:r>
            <a:r>
              <a:rPr lang="nl-NL" sz="1200" dirty="0">
                <a:solidFill>
                  <a:srgbClr val="00428C"/>
                </a:solidFill>
                <a:latin typeface="Aptos" panose="020B0004020202020204" pitchFamily="34" charset="0"/>
              </a:rPr>
              <a:t>Take-off and landing for small airports.</a:t>
            </a:r>
          </a:p>
          <a:p>
            <a:pPr marL="285750" indent="-285750">
              <a:buClr>
                <a:srgbClr val="00428C"/>
              </a:buClr>
              <a:buFont typeface="Arial" panose="020B0604020202020204" pitchFamily="34" charset="0"/>
              <a:buChar char="•"/>
            </a:pPr>
            <a:r>
              <a:rPr lang="nl-NL" sz="1200" b="1" dirty="0">
                <a:solidFill>
                  <a:srgbClr val="00428C"/>
                </a:solidFill>
                <a:latin typeface="Aptos" panose="020B0004020202020204" pitchFamily="34" charset="0"/>
              </a:rPr>
              <a:t>Cargo capacity: </a:t>
            </a:r>
            <a:r>
              <a:rPr lang="nl-NL" sz="1200" dirty="0">
                <a:solidFill>
                  <a:srgbClr val="00428C"/>
                </a:solidFill>
                <a:latin typeface="Aptos" panose="020B0004020202020204" pitchFamily="34" charset="0"/>
              </a:rPr>
              <a:t>Minimal.</a:t>
            </a:r>
          </a:p>
          <a:p>
            <a:endParaRPr lang="nl-NL" sz="1200" dirty="0">
              <a:latin typeface="Aptos" panose="020B0004020202020204" pitchFamily="34" charset="0"/>
            </a:endParaRPr>
          </a:p>
        </p:txBody>
      </p:sp>
      <p:grpSp>
        <p:nvGrpSpPr>
          <p:cNvPr id="3103" name="Group 3102">
            <a:extLst>
              <a:ext uri="{FF2B5EF4-FFF2-40B4-BE49-F238E27FC236}">
                <a16:creationId xmlns:a16="http://schemas.microsoft.com/office/drawing/2014/main" id="{0096E5A5-1B31-4BB6-786A-9F373CDA16A2}"/>
              </a:ext>
            </a:extLst>
          </p:cNvPr>
          <p:cNvGrpSpPr/>
          <p:nvPr/>
        </p:nvGrpSpPr>
        <p:grpSpPr>
          <a:xfrm>
            <a:off x="10010253" y="1688641"/>
            <a:ext cx="1394233" cy="1445315"/>
            <a:chOff x="10146988" y="1688641"/>
            <a:chExt cx="1394233" cy="1445315"/>
          </a:xfrm>
        </p:grpSpPr>
        <p:grpSp>
          <p:nvGrpSpPr>
            <p:cNvPr id="1038" name="Group 1037">
              <a:extLst>
                <a:ext uri="{FF2B5EF4-FFF2-40B4-BE49-F238E27FC236}">
                  <a16:creationId xmlns:a16="http://schemas.microsoft.com/office/drawing/2014/main" id="{0CD7F839-6586-8887-6516-11B3EA5046C7}"/>
                </a:ext>
              </a:extLst>
            </p:cNvPr>
            <p:cNvGrpSpPr/>
            <p:nvPr/>
          </p:nvGrpSpPr>
          <p:grpSpPr>
            <a:xfrm>
              <a:off x="10146988" y="1688641"/>
              <a:ext cx="1394233" cy="1445315"/>
              <a:chOff x="2777428" y="1503904"/>
              <a:chExt cx="2030199" cy="2089688"/>
            </a:xfrm>
          </p:grpSpPr>
          <p:sp>
            <p:nvSpPr>
              <p:cNvPr id="1039" name="Oval 1038">
                <a:extLst>
                  <a:ext uri="{FF2B5EF4-FFF2-40B4-BE49-F238E27FC236}">
                    <a16:creationId xmlns:a16="http://schemas.microsoft.com/office/drawing/2014/main" id="{2534FFC8-D8A3-D6E1-220A-0C8F0B108CB6}"/>
                  </a:ext>
                </a:extLst>
              </p:cNvPr>
              <p:cNvSpPr/>
              <p:nvPr/>
            </p:nvSpPr>
            <p:spPr>
              <a:xfrm>
                <a:off x="2777428" y="1503904"/>
                <a:ext cx="2030199" cy="2089688"/>
              </a:xfrm>
              <a:prstGeom prst="ellipse">
                <a:avLst/>
              </a:prstGeom>
              <a:solidFill>
                <a:srgbClr val="00428C"/>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40" name="Oval 1039">
                <a:extLst>
                  <a:ext uri="{FF2B5EF4-FFF2-40B4-BE49-F238E27FC236}">
                    <a16:creationId xmlns:a16="http://schemas.microsoft.com/office/drawing/2014/main" id="{69915827-D8BC-CC42-467E-DDB1B4E5E21C}"/>
                  </a:ext>
                </a:extLst>
              </p:cNvPr>
              <p:cNvSpPr/>
              <p:nvPr/>
            </p:nvSpPr>
            <p:spPr>
              <a:xfrm>
                <a:off x="2882950" y="1621711"/>
                <a:ext cx="1798779" cy="1807287"/>
              </a:xfrm>
              <a:prstGeom prst="ellipse">
                <a:avLst/>
              </a:prstGeom>
              <a:solidFill>
                <a:schemeClr val="bg1"/>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pic>
            <p:nvPicPr>
              <p:cNvPr id="1041" name="Picture 2" descr="Airplane ">
                <a:extLst>
                  <a:ext uri="{FF2B5EF4-FFF2-40B4-BE49-F238E27FC236}">
                    <a16:creationId xmlns:a16="http://schemas.microsoft.com/office/drawing/2014/main" id="{A29087F7-8A0B-BC50-6838-6C1ADE6225F8}"/>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2838" y="2247899"/>
                <a:ext cx="469393" cy="46939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2" descr="Airplane ">
                <a:extLst>
                  <a:ext uri="{FF2B5EF4-FFF2-40B4-BE49-F238E27FC236}">
                    <a16:creationId xmlns:a16="http://schemas.microsoft.com/office/drawing/2014/main" id="{9293FA51-AB51-43F3-04D0-CB265989E77C}"/>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2336" y="2247900"/>
                <a:ext cx="469392" cy="469392"/>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2" descr="Airplane ">
                <a:extLst>
                  <a:ext uri="{FF2B5EF4-FFF2-40B4-BE49-F238E27FC236}">
                    <a16:creationId xmlns:a16="http://schemas.microsoft.com/office/drawing/2014/main" id="{010A4852-0FE4-EB48-C1B9-A45C5321CD4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9812" y="2247900"/>
                <a:ext cx="469392" cy="469392"/>
              </a:xfrm>
              <a:prstGeom prst="rect">
                <a:avLst/>
              </a:prstGeom>
              <a:noFill/>
              <a:extLst>
                <a:ext uri="{909E8E84-426E-40DD-AFC4-6F175D3DCCD1}">
                  <a14:hiddenFill xmlns:a14="http://schemas.microsoft.com/office/drawing/2010/main">
                    <a:solidFill>
                      <a:srgbClr val="FFFFFF"/>
                    </a:solidFill>
                  </a14:hiddenFill>
                </a:ext>
              </a:extLst>
            </p:spPr>
          </p:pic>
          <p:cxnSp>
            <p:nvCxnSpPr>
              <p:cNvPr id="1044" name="Straight Connector 1043">
                <a:extLst>
                  <a:ext uri="{FF2B5EF4-FFF2-40B4-BE49-F238E27FC236}">
                    <a16:creationId xmlns:a16="http://schemas.microsoft.com/office/drawing/2014/main" id="{4F1F068F-2BA5-684E-6DFE-95DCE4B3C554}"/>
                  </a:ext>
                </a:extLst>
              </p:cNvPr>
              <p:cNvCxnSpPr>
                <a:cxnSpLocks/>
                <a:stCxn id="1040" idx="3"/>
                <a:endCxn id="1040" idx="5"/>
              </p:cNvCxnSpPr>
              <p:nvPr/>
            </p:nvCxnSpPr>
            <p:spPr>
              <a:xfrm>
                <a:off x="3146375" y="3164326"/>
                <a:ext cx="1271930" cy="0"/>
              </a:xfrm>
              <a:prstGeom prst="line">
                <a:avLst/>
              </a:prstGeom>
              <a:ln w="38100">
                <a:solidFill>
                  <a:srgbClr val="00428C"/>
                </a:solidFill>
              </a:ln>
            </p:spPr>
            <p:style>
              <a:lnRef idx="1">
                <a:schemeClr val="accent1"/>
              </a:lnRef>
              <a:fillRef idx="0">
                <a:schemeClr val="accent1"/>
              </a:fillRef>
              <a:effectRef idx="0">
                <a:schemeClr val="accent1"/>
              </a:effectRef>
              <a:fontRef idx="minor">
                <a:schemeClr val="tx1"/>
              </a:fontRef>
            </p:style>
          </p:cxnSp>
          <p:sp>
            <p:nvSpPr>
              <p:cNvPr id="1045" name="Rectangle 1044">
                <a:extLst>
                  <a:ext uri="{FF2B5EF4-FFF2-40B4-BE49-F238E27FC236}">
                    <a16:creationId xmlns:a16="http://schemas.microsoft.com/office/drawing/2014/main" id="{AF0452E8-0E10-8B8D-D7A6-994A0DA13753}"/>
                  </a:ext>
                </a:extLst>
              </p:cNvPr>
              <p:cNvSpPr/>
              <p:nvPr/>
            </p:nvSpPr>
            <p:spPr>
              <a:xfrm>
                <a:off x="2830158" y="2717291"/>
                <a:ext cx="1851571" cy="129946"/>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46" name="Rectangle 1045">
                <a:extLst>
                  <a:ext uri="{FF2B5EF4-FFF2-40B4-BE49-F238E27FC236}">
                    <a16:creationId xmlns:a16="http://schemas.microsoft.com/office/drawing/2014/main" id="{A0817A13-B039-EEFF-4AAA-CC4D2E0B5E43}"/>
                  </a:ext>
                </a:extLst>
              </p:cNvPr>
              <p:cNvSpPr/>
              <p:nvPr/>
            </p:nvSpPr>
            <p:spPr>
              <a:xfrm rot="18234144">
                <a:off x="2974495" y="2960653"/>
                <a:ext cx="557903" cy="45718"/>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47" name="Rectangle 1046">
                <a:extLst>
                  <a:ext uri="{FF2B5EF4-FFF2-40B4-BE49-F238E27FC236}">
                    <a16:creationId xmlns:a16="http://schemas.microsoft.com/office/drawing/2014/main" id="{AFBB78BD-B826-EB25-8F4F-DC5CC777CECF}"/>
                  </a:ext>
                </a:extLst>
              </p:cNvPr>
              <p:cNvSpPr/>
              <p:nvPr/>
            </p:nvSpPr>
            <p:spPr>
              <a:xfrm rot="3094478">
                <a:off x="4002413" y="2925662"/>
                <a:ext cx="557903" cy="45718"/>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48" name="Rectangle: Rounded Corners 1047">
                <a:extLst>
                  <a:ext uri="{FF2B5EF4-FFF2-40B4-BE49-F238E27FC236}">
                    <a16:creationId xmlns:a16="http://schemas.microsoft.com/office/drawing/2014/main" id="{2BB63428-AE86-91D0-4BEE-4C8F4DEDD7A8}"/>
                  </a:ext>
                </a:extLst>
              </p:cNvPr>
              <p:cNvSpPr/>
              <p:nvPr/>
            </p:nvSpPr>
            <p:spPr>
              <a:xfrm>
                <a:off x="3201214" y="3139663"/>
                <a:ext cx="1202264" cy="267679"/>
              </a:xfrm>
              <a:prstGeom prst="roundRect">
                <a:avLst>
                  <a:gd name="adj" fmla="val 34566"/>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grpSp>
        <p:sp>
          <p:nvSpPr>
            <p:cNvPr id="1053" name="Rectangle: Diagonal Corners Snipped 1052">
              <a:extLst>
                <a:ext uri="{FF2B5EF4-FFF2-40B4-BE49-F238E27FC236}">
                  <a16:creationId xmlns:a16="http://schemas.microsoft.com/office/drawing/2014/main" id="{9464D1DB-7FAC-53E7-6EF9-1D73F596AEDF}"/>
                </a:ext>
              </a:extLst>
            </p:cNvPr>
            <p:cNvSpPr/>
            <p:nvPr/>
          </p:nvSpPr>
          <p:spPr>
            <a:xfrm>
              <a:off x="10353247" y="1776934"/>
              <a:ext cx="379959" cy="316059"/>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54" name="Rectangle: Rounded Corners 1053">
              <a:extLst>
                <a:ext uri="{FF2B5EF4-FFF2-40B4-BE49-F238E27FC236}">
                  <a16:creationId xmlns:a16="http://schemas.microsoft.com/office/drawing/2014/main" id="{D543CB9B-46F7-3705-C1D9-46C069D90912}"/>
                </a:ext>
              </a:extLst>
            </p:cNvPr>
            <p:cNvSpPr/>
            <p:nvPr/>
          </p:nvSpPr>
          <p:spPr>
            <a:xfrm>
              <a:off x="10317605" y="2092568"/>
              <a:ext cx="238078"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55" name="Rectangle: Diagonal Corners Snipped 1054">
              <a:extLst>
                <a:ext uri="{FF2B5EF4-FFF2-40B4-BE49-F238E27FC236}">
                  <a16:creationId xmlns:a16="http://schemas.microsoft.com/office/drawing/2014/main" id="{33B43D6F-CDE3-B175-B4D3-0FD847C1C593}"/>
                </a:ext>
              </a:extLst>
            </p:cNvPr>
            <p:cNvSpPr/>
            <p:nvPr/>
          </p:nvSpPr>
          <p:spPr>
            <a:xfrm flipH="1">
              <a:off x="10839297" y="1735411"/>
              <a:ext cx="472721" cy="368858"/>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56" name="Rectangle: Rounded Corners 1055">
              <a:extLst>
                <a:ext uri="{FF2B5EF4-FFF2-40B4-BE49-F238E27FC236}">
                  <a16:creationId xmlns:a16="http://schemas.microsoft.com/office/drawing/2014/main" id="{A37F7A8F-0494-CA8D-C068-42688D0A4D94}"/>
                </a:ext>
              </a:extLst>
            </p:cNvPr>
            <p:cNvSpPr/>
            <p:nvPr/>
          </p:nvSpPr>
          <p:spPr>
            <a:xfrm>
              <a:off x="11035589" y="2104269"/>
              <a:ext cx="312071"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grpSp>
      <p:grpSp>
        <p:nvGrpSpPr>
          <p:cNvPr id="3105" name="Group 3104">
            <a:extLst>
              <a:ext uri="{FF2B5EF4-FFF2-40B4-BE49-F238E27FC236}">
                <a16:creationId xmlns:a16="http://schemas.microsoft.com/office/drawing/2014/main" id="{72AC4199-5BF8-6101-22E6-441C46A035F8}"/>
              </a:ext>
            </a:extLst>
          </p:cNvPr>
          <p:cNvGrpSpPr/>
          <p:nvPr/>
        </p:nvGrpSpPr>
        <p:grpSpPr>
          <a:xfrm>
            <a:off x="4575775" y="1523984"/>
            <a:ext cx="2129947" cy="1796671"/>
            <a:chOff x="4686872" y="1464162"/>
            <a:chExt cx="2129947" cy="1796671"/>
          </a:xfrm>
        </p:grpSpPr>
        <p:grpSp>
          <p:nvGrpSpPr>
            <p:cNvPr id="1057" name="Group 1056">
              <a:extLst>
                <a:ext uri="{FF2B5EF4-FFF2-40B4-BE49-F238E27FC236}">
                  <a16:creationId xmlns:a16="http://schemas.microsoft.com/office/drawing/2014/main" id="{F3B1E839-B524-A49C-3A73-AA0F3055F846}"/>
                </a:ext>
              </a:extLst>
            </p:cNvPr>
            <p:cNvGrpSpPr/>
            <p:nvPr/>
          </p:nvGrpSpPr>
          <p:grpSpPr>
            <a:xfrm>
              <a:off x="4686872" y="1464162"/>
              <a:ext cx="2129947" cy="1796671"/>
              <a:chOff x="4686872" y="1857271"/>
              <a:chExt cx="2129947" cy="1796671"/>
            </a:xfrm>
          </p:grpSpPr>
          <p:grpSp>
            <p:nvGrpSpPr>
              <p:cNvPr id="1058" name="Group 1057">
                <a:extLst>
                  <a:ext uri="{FF2B5EF4-FFF2-40B4-BE49-F238E27FC236}">
                    <a16:creationId xmlns:a16="http://schemas.microsoft.com/office/drawing/2014/main" id="{252ABDD9-39D3-22F9-9CFE-577DC9664DC1}"/>
                  </a:ext>
                </a:extLst>
              </p:cNvPr>
              <p:cNvGrpSpPr/>
              <p:nvPr/>
            </p:nvGrpSpPr>
            <p:grpSpPr>
              <a:xfrm>
                <a:off x="4686872" y="1857271"/>
                <a:ext cx="2129947" cy="1796671"/>
                <a:chOff x="2670772" y="2571184"/>
                <a:chExt cx="2553078" cy="2190939"/>
              </a:xfrm>
            </p:grpSpPr>
            <p:sp>
              <p:nvSpPr>
                <p:cNvPr id="1063" name="Oval 1062">
                  <a:extLst>
                    <a:ext uri="{FF2B5EF4-FFF2-40B4-BE49-F238E27FC236}">
                      <a16:creationId xmlns:a16="http://schemas.microsoft.com/office/drawing/2014/main" id="{46C3C262-97F1-3006-C9E8-0F2BBAB554DB}"/>
                    </a:ext>
                  </a:extLst>
                </p:cNvPr>
                <p:cNvSpPr/>
                <p:nvPr/>
              </p:nvSpPr>
              <p:spPr>
                <a:xfrm>
                  <a:off x="2670772" y="2571184"/>
                  <a:ext cx="2553078" cy="2190939"/>
                </a:xfrm>
                <a:prstGeom prst="ellipse">
                  <a:avLst/>
                </a:prstGeom>
                <a:solidFill>
                  <a:srgbClr val="00428C"/>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64" name="Oval 1063">
                  <a:extLst>
                    <a:ext uri="{FF2B5EF4-FFF2-40B4-BE49-F238E27FC236}">
                      <a16:creationId xmlns:a16="http://schemas.microsoft.com/office/drawing/2014/main" id="{B142EDE2-28AD-362D-CAE9-814A1F0F8312}"/>
                    </a:ext>
                  </a:extLst>
                </p:cNvPr>
                <p:cNvSpPr/>
                <p:nvPr/>
              </p:nvSpPr>
              <p:spPr>
                <a:xfrm>
                  <a:off x="2734147" y="2655810"/>
                  <a:ext cx="2408221" cy="2015777"/>
                </a:xfrm>
                <a:prstGeom prst="ellipse">
                  <a:avLst/>
                </a:prstGeom>
                <a:solidFill>
                  <a:schemeClr val="bg1"/>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pic>
              <p:nvPicPr>
                <p:cNvPr id="1065" name="Picture 2" descr="Airplane ">
                  <a:extLst>
                    <a:ext uri="{FF2B5EF4-FFF2-40B4-BE49-F238E27FC236}">
                      <a16:creationId xmlns:a16="http://schemas.microsoft.com/office/drawing/2014/main" id="{8950CC26-C918-9145-6238-8340C6D40C48}"/>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257615" y="3500029"/>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2" descr="Airplane ">
                  <a:extLst>
                    <a:ext uri="{FF2B5EF4-FFF2-40B4-BE49-F238E27FC236}">
                      <a16:creationId xmlns:a16="http://schemas.microsoft.com/office/drawing/2014/main" id="{C6245432-4CB4-87BC-525A-FB3AD692B2FA}"/>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035252" y="3502676"/>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2" descr="Airplane ">
                  <a:extLst>
                    <a:ext uri="{FF2B5EF4-FFF2-40B4-BE49-F238E27FC236}">
                      <a16:creationId xmlns:a16="http://schemas.microsoft.com/office/drawing/2014/main" id="{6F06A09F-8F4D-4225-645A-700C750CBD0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803631" y="3502677"/>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2" descr="Airplane ">
                  <a:extLst>
                    <a:ext uri="{FF2B5EF4-FFF2-40B4-BE49-F238E27FC236}">
                      <a16:creationId xmlns:a16="http://schemas.microsoft.com/office/drawing/2014/main" id="{4E0FA344-33C1-8761-1D1B-FE2CA20A91DD}"/>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047634" y="3500029"/>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2" descr="Airplane ">
                  <a:extLst>
                    <a:ext uri="{FF2B5EF4-FFF2-40B4-BE49-F238E27FC236}">
                      <a16:creationId xmlns:a16="http://schemas.microsoft.com/office/drawing/2014/main" id="{F6854AA0-C278-7296-C670-D1E29F35D894}"/>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825271" y="3502676"/>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2" descr="Airplane ">
                  <a:extLst>
                    <a:ext uri="{FF2B5EF4-FFF2-40B4-BE49-F238E27FC236}">
                      <a16:creationId xmlns:a16="http://schemas.microsoft.com/office/drawing/2014/main" id="{30923289-02AD-E469-F4F7-2DDA64DB3CF7}"/>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593650" y="3502677"/>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2" descr="Airplane ">
                  <a:extLst>
                    <a:ext uri="{FF2B5EF4-FFF2-40B4-BE49-F238E27FC236}">
                      <a16:creationId xmlns:a16="http://schemas.microsoft.com/office/drawing/2014/main" id="{B10FB068-6E47-5559-FF88-7662AEBA0C28}"/>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837653" y="3500029"/>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2" descr="Airplane ">
                  <a:extLst>
                    <a:ext uri="{FF2B5EF4-FFF2-40B4-BE49-F238E27FC236}">
                      <a16:creationId xmlns:a16="http://schemas.microsoft.com/office/drawing/2014/main" id="{FD0E4C7A-AD42-862E-56FE-1090AF3266B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615290" y="3502676"/>
                  <a:ext cx="239956" cy="232124"/>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2" descr="Airplane ">
                  <a:extLst>
                    <a:ext uri="{FF2B5EF4-FFF2-40B4-BE49-F238E27FC236}">
                      <a16:creationId xmlns:a16="http://schemas.microsoft.com/office/drawing/2014/main" id="{4634BC1B-FD8C-F947-3442-6ACD0707EBA4}"/>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383669" y="3502677"/>
                  <a:ext cx="239956" cy="232124"/>
                </a:xfrm>
                <a:prstGeom prst="rect">
                  <a:avLst/>
                </a:prstGeom>
                <a:noFill/>
                <a:extLst>
                  <a:ext uri="{909E8E84-426E-40DD-AFC4-6F175D3DCCD1}">
                    <a14:hiddenFill xmlns:a14="http://schemas.microsoft.com/office/drawing/2010/main">
                      <a:solidFill>
                        <a:srgbClr val="FFFFFF"/>
                      </a:solidFill>
                    </a14:hiddenFill>
                  </a:ext>
                </a:extLst>
              </p:spPr>
            </p:pic>
            <p:sp>
              <p:nvSpPr>
                <p:cNvPr id="1074" name="Chord 1073">
                  <a:extLst>
                    <a:ext uri="{FF2B5EF4-FFF2-40B4-BE49-F238E27FC236}">
                      <a16:creationId xmlns:a16="http://schemas.microsoft.com/office/drawing/2014/main" id="{839134CB-5A42-3C08-A0DF-01C98338B96A}"/>
                    </a:ext>
                  </a:extLst>
                </p:cNvPr>
                <p:cNvSpPr/>
                <p:nvPr/>
              </p:nvSpPr>
              <p:spPr>
                <a:xfrm rot="16200000">
                  <a:off x="3013421" y="2554146"/>
                  <a:ext cx="1826661" cy="2408219"/>
                </a:xfrm>
                <a:prstGeom prst="chord">
                  <a:avLst>
                    <a:gd name="adj1" fmla="val 5334658"/>
                    <a:gd name="adj2" fmla="val 16289252"/>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nvGrpSpPr>
                <p:cNvPr id="1075" name="Group 1074">
                  <a:extLst>
                    <a:ext uri="{FF2B5EF4-FFF2-40B4-BE49-F238E27FC236}">
                      <a16:creationId xmlns:a16="http://schemas.microsoft.com/office/drawing/2014/main" id="{B3F2E940-30AB-596F-1A2A-D2099D0F0EF6}"/>
                    </a:ext>
                  </a:extLst>
                </p:cNvPr>
                <p:cNvGrpSpPr/>
                <p:nvPr/>
              </p:nvGrpSpPr>
              <p:grpSpPr>
                <a:xfrm>
                  <a:off x="2926566" y="3883937"/>
                  <a:ext cx="945313" cy="606582"/>
                  <a:chOff x="6270297" y="3666653"/>
                  <a:chExt cx="945313" cy="606582"/>
                </a:xfrm>
              </p:grpSpPr>
              <p:sp>
                <p:nvSpPr>
                  <p:cNvPr id="1079" name="Rectangle: Single Corner Snipped 1078">
                    <a:extLst>
                      <a:ext uri="{FF2B5EF4-FFF2-40B4-BE49-F238E27FC236}">
                        <a16:creationId xmlns:a16="http://schemas.microsoft.com/office/drawing/2014/main" id="{F829342E-0C35-97AB-229B-9B9FCD2D054E}"/>
                      </a:ext>
                    </a:extLst>
                  </p:cNvPr>
                  <p:cNvSpPr/>
                  <p:nvPr/>
                </p:nvSpPr>
                <p:spPr>
                  <a:xfrm rot="10800000">
                    <a:off x="6270297" y="3666653"/>
                    <a:ext cx="945313" cy="606582"/>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0" name="Rectangle: Single Corner Snipped 1079">
                    <a:extLst>
                      <a:ext uri="{FF2B5EF4-FFF2-40B4-BE49-F238E27FC236}">
                        <a16:creationId xmlns:a16="http://schemas.microsoft.com/office/drawing/2014/main" id="{F4BFCFD4-D2F8-13D0-86DA-C2BBF5AC370A}"/>
                      </a:ext>
                    </a:extLst>
                  </p:cNvPr>
                  <p:cNvSpPr/>
                  <p:nvPr/>
                </p:nvSpPr>
                <p:spPr>
                  <a:xfrm rot="10800000">
                    <a:off x="6351782" y="3732153"/>
                    <a:ext cx="793465" cy="457200"/>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grpSp>
              <p:nvGrpSpPr>
                <p:cNvPr id="1076" name="Group 1075">
                  <a:extLst>
                    <a:ext uri="{FF2B5EF4-FFF2-40B4-BE49-F238E27FC236}">
                      <a16:creationId xmlns:a16="http://schemas.microsoft.com/office/drawing/2014/main" id="{85F2347D-1B50-5FCA-4DE1-3BD551AF6FB8}"/>
                    </a:ext>
                  </a:extLst>
                </p:cNvPr>
                <p:cNvGrpSpPr/>
                <p:nvPr/>
              </p:nvGrpSpPr>
              <p:grpSpPr>
                <a:xfrm flipH="1">
                  <a:off x="4041355" y="3874746"/>
                  <a:ext cx="945313" cy="606582"/>
                  <a:chOff x="6270297" y="3666653"/>
                  <a:chExt cx="945313" cy="606582"/>
                </a:xfrm>
              </p:grpSpPr>
              <p:sp>
                <p:nvSpPr>
                  <p:cNvPr id="1077" name="Rectangle: Single Corner Snipped 1076">
                    <a:extLst>
                      <a:ext uri="{FF2B5EF4-FFF2-40B4-BE49-F238E27FC236}">
                        <a16:creationId xmlns:a16="http://schemas.microsoft.com/office/drawing/2014/main" id="{0FCF58E8-81AB-72BE-35D7-68732DB419B8}"/>
                      </a:ext>
                    </a:extLst>
                  </p:cNvPr>
                  <p:cNvSpPr/>
                  <p:nvPr/>
                </p:nvSpPr>
                <p:spPr>
                  <a:xfrm rot="10800000">
                    <a:off x="6270297" y="3666653"/>
                    <a:ext cx="945313" cy="606582"/>
                  </a:xfrm>
                  <a:prstGeom prst="snip1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78" name="Rectangle: Single Corner Snipped 1077">
                    <a:extLst>
                      <a:ext uri="{FF2B5EF4-FFF2-40B4-BE49-F238E27FC236}">
                        <a16:creationId xmlns:a16="http://schemas.microsoft.com/office/drawing/2014/main" id="{E04C6B68-FC6A-166F-2DFB-54561CCF2CB3}"/>
                      </a:ext>
                    </a:extLst>
                  </p:cNvPr>
                  <p:cNvSpPr/>
                  <p:nvPr/>
                </p:nvSpPr>
                <p:spPr>
                  <a:xfrm rot="10800000">
                    <a:off x="6351782" y="3732153"/>
                    <a:ext cx="793465" cy="457200"/>
                  </a:xfrm>
                  <a:prstGeom prst="snip1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grpSp>
          <p:sp>
            <p:nvSpPr>
              <p:cNvPr id="1059" name="Partial Circle 1058">
                <a:extLst>
                  <a:ext uri="{FF2B5EF4-FFF2-40B4-BE49-F238E27FC236}">
                    <a16:creationId xmlns:a16="http://schemas.microsoft.com/office/drawing/2014/main" id="{1B3CE811-B3B1-7320-B9C9-3F035EAFDC4B}"/>
                  </a:ext>
                </a:extLst>
              </p:cNvPr>
              <p:cNvSpPr/>
              <p:nvPr/>
            </p:nvSpPr>
            <p:spPr>
              <a:xfrm>
                <a:off x="4922953" y="2065104"/>
                <a:ext cx="1643785" cy="351338"/>
              </a:xfrm>
              <a:prstGeom prst="pie">
                <a:avLst>
                  <a:gd name="adj1" fmla="val 0"/>
                  <a:gd name="adj2" fmla="val 10789241"/>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latin typeface="Aptos" panose="020B0004020202020204" pitchFamily="34" charset="0"/>
                </a:endParaRPr>
              </a:p>
            </p:txBody>
          </p:sp>
          <p:sp>
            <p:nvSpPr>
              <p:cNvPr id="1060" name="Rectangle: Rounded Corners 1059">
                <a:extLst>
                  <a:ext uri="{FF2B5EF4-FFF2-40B4-BE49-F238E27FC236}">
                    <a16:creationId xmlns:a16="http://schemas.microsoft.com/office/drawing/2014/main" id="{B41760C8-310A-2D0A-76B1-950BC049EB7E}"/>
                  </a:ext>
                </a:extLst>
              </p:cNvPr>
              <p:cNvSpPr/>
              <p:nvPr/>
            </p:nvSpPr>
            <p:spPr>
              <a:xfrm>
                <a:off x="4960488" y="2135169"/>
                <a:ext cx="1582713" cy="127881"/>
              </a:xfrm>
              <a:prstGeom prst="round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61" name="Rectangle: Rounded Corners 1060">
                <a:extLst>
                  <a:ext uri="{FF2B5EF4-FFF2-40B4-BE49-F238E27FC236}">
                    <a16:creationId xmlns:a16="http://schemas.microsoft.com/office/drawing/2014/main" id="{62C38488-01FC-7FC8-82F3-84337AEE8E78}"/>
                  </a:ext>
                </a:extLst>
              </p:cNvPr>
              <p:cNvSpPr/>
              <p:nvPr/>
            </p:nvSpPr>
            <p:spPr>
              <a:xfrm>
                <a:off x="5116343" y="2020612"/>
                <a:ext cx="1263109" cy="127881"/>
              </a:xfrm>
              <a:prstGeom prst="round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62" name="Rectangle: Rounded Corners 1061">
                <a:extLst>
                  <a:ext uri="{FF2B5EF4-FFF2-40B4-BE49-F238E27FC236}">
                    <a16:creationId xmlns:a16="http://schemas.microsoft.com/office/drawing/2014/main" id="{4702A73F-6FAA-7692-85B8-E40C3E9AAF2E}"/>
                  </a:ext>
                </a:extLst>
              </p:cNvPr>
              <p:cNvSpPr/>
              <p:nvPr/>
            </p:nvSpPr>
            <p:spPr>
              <a:xfrm>
                <a:off x="5319176" y="1940634"/>
                <a:ext cx="921516" cy="83621"/>
              </a:xfrm>
              <a:prstGeom prst="roundRect">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sp>
          <p:nvSpPr>
            <p:cNvPr id="1081" name="Rectangle: Diagonal Corners Snipped 1080">
              <a:extLst>
                <a:ext uri="{FF2B5EF4-FFF2-40B4-BE49-F238E27FC236}">
                  <a16:creationId xmlns:a16="http://schemas.microsoft.com/office/drawing/2014/main" id="{46517A52-5A0D-06D8-75BF-98AB2B9C3753}"/>
                </a:ext>
              </a:extLst>
            </p:cNvPr>
            <p:cNvSpPr/>
            <p:nvPr/>
          </p:nvSpPr>
          <p:spPr>
            <a:xfrm flipH="1">
              <a:off x="6095681" y="1726037"/>
              <a:ext cx="603373" cy="368858"/>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2" name="Rectangle: Rounded Corners 1081">
              <a:extLst>
                <a:ext uri="{FF2B5EF4-FFF2-40B4-BE49-F238E27FC236}">
                  <a16:creationId xmlns:a16="http://schemas.microsoft.com/office/drawing/2014/main" id="{A84D21D1-9602-2E10-0C40-23C8933B8B0F}"/>
                </a:ext>
              </a:extLst>
            </p:cNvPr>
            <p:cNvSpPr/>
            <p:nvPr/>
          </p:nvSpPr>
          <p:spPr>
            <a:xfrm>
              <a:off x="6289804" y="2094895"/>
              <a:ext cx="27642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3" name="Rectangle: Diagonal Corners Snipped 1082">
              <a:extLst>
                <a:ext uri="{FF2B5EF4-FFF2-40B4-BE49-F238E27FC236}">
                  <a16:creationId xmlns:a16="http://schemas.microsoft.com/office/drawing/2014/main" id="{80EAB309-2A2C-F67F-0643-4BB75204658A}"/>
                </a:ext>
              </a:extLst>
            </p:cNvPr>
            <p:cNvSpPr/>
            <p:nvPr/>
          </p:nvSpPr>
          <p:spPr>
            <a:xfrm>
              <a:off x="4816199" y="1717113"/>
              <a:ext cx="530951" cy="368858"/>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4" name="Rectangle: Rounded Corners 1083">
              <a:extLst>
                <a:ext uri="{FF2B5EF4-FFF2-40B4-BE49-F238E27FC236}">
                  <a16:creationId xmlns:a16="http://schemas.microsoft.com/office/drawing/2014/main" id="{B2FF37DD-327A-8319-3989-8FC5AEEF7433}"/>
                </a:ext>
              </a:extLst>
            </p:cNvPr>
            <p:cNvSpPr/>
            <p:nvPr/>
          </p:nvSpPr>
          <p:spPr>
            <a:xfrm>
              <a:off x="4879180" y="2086595"/>
              <a:ext cx="27642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5" name="Rectangle: Rounded Corners 1084">
              <a:extLst>
                <a:ext uri="{FF2B5EF4-FFF2-40B4-BE49-F238E27FC236}">
                  <a16:creationId xmlns:a16="http://schemas.microsoft.com/office/drawing/2014/main" id="{F70F41BD-AEF8-9358-9CF0-4A399921D3CD}"/>
                </a:ext>
              </a:extLst>
            </p:cNvPr>
            <p:cNvSpPr/>
            <p:nvPr/>
          </p:nvSpPr>
          <p:spPr>
            <a:xfrm>
              <a:off x="5505113" y="2092731"/>
              <a:ext cx="200188" cy="478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6" name="Rectangle: Rounded Corners 1085">
              <a:extLst>
                <a:ext uri="{FF2B5EF4-FFF2-40B4-BE49-F238E27FC236}">
                  <a16:creationId xmlns:a16="http://schemas.microsoft.com/office/drawing/2014/main" id="{301B8F58-1A67-EAB9-C174-8F268F6BA71A}"/>
                </a:ext>
              </a:extLst>
            </p:cNvPr>
            <p:cNvSpPr/>
            <p:nvPr/>
          </p:nvSpPr>
          <p:spPr>
            <a:xfrm>
              <a:off x="5748198" y="2092731"/>
              <a:ext cx="200188" cy="4788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87" name="Trapezoid 1086">
              <a:extLst>
                <a:ext uri="{FF2B5EF4-FFF2-40B4-BE49-F238E27FC236}">
                  <a16:creationId xmlns:a16="http://schemas.microsoft.com/office/drawing/2014/main" id="{2AD3B30A-78CE-FACB-8B9D-66D2A9EAA300}"/>
                </a:ext>
              </a:extLst>
            </p:cNvPr>
            <p:cNvSpPr/>
            <p:nvPr/>
          </p:nvSpPr>
          <p:spPr>
            <a:xfrm rot="10800000">
              <a:off x="5458640" y="1999217"/>
              <a:ext cx="530951" cy="98126"/>
            </a:xfrm>
            <a:prstGeom prst="trapezoid">
              <a:avLst>
                <a:gd name="adj" fmla="val 39504"/>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grpSp>
        <p:nvGrpSpPr>
          <p:cNvPr id="3104" name="Group 3103">
            <a:extLst>
              <a:ext uri="{FF2B5EF4-FFF2-40B4-BE49-F238E27FC236}">
                <a16:creationId xmlns:a16="http://schemas.microsoft.com/office/drawing/2014/main" id="{EA382267-82E4-4DD2-FBBC-9BDC8E272796}"/>
              </a:ext>
            </a:extLst>
          </p:cNvPr>
          <p:cNvGrpSpPr/>
          <p:nvPr/>
        </p:nvGrpSpPr>
        <p:grpSpPr>
          <a:xfrm>
            <a:off x="7398917" y="1639792"/>
            <a:ext cx="1613445" cy="1556563"/>
            <a:chOff x="7484376" y="1614154"/>
            <a:chExt cx="1613445" cy="1556563"/>
          </a:xfrm>
        </p:grpSpPr>
        <p:grpSp>
          <p:nvGrpSpPr>
            <p:cNvPr id="3072" name="Group 3071">
              <a:extLst>
                <a:ext uri="{FF2B5EF4-FFF2-40B4-BE49-F238E27FC236}">
                  <a16:creationId xmlns:a16="http://schemas.microsoft.com/office/drawing/2014/main" id="{BACC0FB1-A564-2C7A-B546-5FB76CF01598}"/>
                </a:ext>
              </a:extLst>
            </p:cNvPr>
            <p:cNvGrpSpPr/>
            <p:nvPr/>
          </p:nvGrpSpPr>
          <p:grpSpPr>
            <a:xfrm>
              <a:off x="7484376" y="1614154"/>
              <a:ext cx="1613445" cy="1556563"/>
              <a:chOff x="2487774" y="1343058"/>
              <a:chExt cx="2349402" cy="2250534"/>
            </a:xfrm>
          </p:grpSpPr>
          <p:sp>
            <p:nvSpPr>
              <p:cNvPr id="3073" name="Oval 3072">
                <a:extLst>
                  <a:ext uri="{FF2B5EF4-FFF2-40B4-BE49-F238E27FC236}">
                    <a16:creationId xmlns:a16="http://schemas.microsoft.com/office/drawing/2014/main" id="{32B36304-B21B-09CC-E9C2-6B28BECD1069}"/>
                  </a:ext>
                </a:extLst>
              </p:cNvPr>
              <p:cNvSpPr/>
              <p:nvPr/>
            </p:nvSpPr>
            <p:spPr>
              <a:xfrm>
                <a:off x="2487774" y="1343058"/>
                <a:ext cx="2349402" cy="2250534"/>
              </a:xfrm>
              <a:prstGeom prst="ellipse">
                <a:avLst/>
              </a:prstGeom>
              <a:solidFill>
                <a:srgbClr val="00428C"/>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3074" name="Oval 3073">
                <a:extLst>
                  <a:ext uri="{FF2B5EF4-FFF2-40B4-BE49-F238E27FC236}">
                    <a16:creationId xmlns:a16="http://schemas.microsoft.com/office/drawing/2014/main" id="{0F63E6A5-9E0D-A047-3C95-A730E9B47502}"/>
                  </a:ext>
                </a:extLst>
              </p:cNvPr>
              <p:cNvSpPr/>
              <p:nvPr/>
            </p:nvSpPr>
            <p:spPr>
              <a:xfrm>
                <a:off x="2642616" y="1499616"/>
                <a:ext cx="2039112" cy="1929384"/>
              </a:xfrm>
              <a:prstGeom prst="ellipse">
                <a:avLst/>
              </a:prstGeom>
              <a:solidFill>
                <a:schemeClr val="bg1"/>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pic>
            <p:nvPicPr>
              <p:cNvPr id="3075" name="Picture 2" descr="Airplane ">
                <a:extLst>
                  <a:ext uri="{FF2B5EF4-FFF2-40B4-BE49-F238E27FC236}">
                    <a16:creationId xmlns:a16="http://schemas.microsoft.com/office/drawing/2014/main" id="{D9E496ED-AF45-B816-2220-A0FB5B29F88B}"/>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2154" y="2247900"/>
                <a:ext cx="469392" cy="4693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2" descr="Airplane ">
                <a:extLst>
                  <a:ext uri="{FF2B5EF4-FFF2-40B4-BE49-F238E27FC236}">
                    <a16:creationId xmlns:a16="http://schemas.microsoft.com/office/drawing/2014/main" id="{E2D0BADF-5EF9-050E-8CF1-0B950C2C9B1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9630" y="2247900"/>
                <a:ext cx="469392" cy="46939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2" descr="Airplane ">
                <a:extLst>
                  <a:ext uri="{FF2B5EF4-FFF2-40B4-BE49-F238E27FC236}">
                    <a16:creationId xmlns:a16="http://schemas.microsoft.com/office/drawing/2014/main" id="{6D7882CF-BAB6-E7C1-7023-E2A1734ABBED}"/>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2336" y="2247900"/>
                <a:ext cx="469392" cy="4693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2" descr="Airplane ">
                <a:extLst>
                  <a:ext uri="{FF2B5EF4-FFF2-40B4-BE49-F238E27FC236}">
                    <a16:creationId xmlns:a16="http://schemas.microsoft.com/office/drawing/2014/main" id="{191421BB-C3BF-8C2E-6413-9988C93CCC8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9812" y="2247900"/>
                <a:ext cx="469392" cy="469392"/>
              </a:xfrm>
              <a:prstGeom prst="rect">
                <a:avLst/>
              </a:prstGeom>
              <a:noFill/>
              <a:extLst>
                <a:ext uri="{909E8E84-426E-40DD-AFC4-6F175D3DCCD1}">
                  <a14:hiddenFill xmlns:a14="http://schemas.microsoft.com/office/drawing/2010/main">
                    <a:solidFill>
                      <a:srgbClr val="FFFFFF"/>
                    </a:solidFill>
                  </a14:hiddenFill>
                </a:ext>
              </a:extLst>
            </p:spPr>
          </p:pic>
          <p:cxnSp>
            <p:nvCxnSpPr>
              <p:cNvPr id="3079" name="Straight Connector 3078">
                <a:extLst>
                  <a:ext uri="{FF2B5EF4-FFF2-40B4-BE49-F238E27FC236}">
                    <a16:creationId xmlns:a16="http://schemas.microsoft.com/office/drawing/2014/main" id="{191D5A61-2DBB-4023-332C-B2C0F6476F81}"/>
                  </a:ext>
                </a:extLst>
              </p:cNvPr>
              <p:cNvCxnSpPr>
                <a:cxnSpLocks/>
                <a:stCxn id="3074" idx="3"/>
                <a:endCxn id="3074" idx="5"/>
              </p:cNvCxnSpPr>
              <p:nvPr/>
            </p:nvCxnSpPr>
            <p:spPr>
              <a:xfrm>
                <a:off x="2941237" y="3146448"/>
                <a:ext cx="1441870" cy="0"/>
              </a:xfrm>
              <a:prstGeom prst="line">
                <a:avLst/>
              </a:prstGeom>
              <a:ln w="38100">
                <a:solidFill>
                  <a:srgbClr val="00428C"/>
                </a:solidFill>
              </a:ln>
            </p:spPr>
            <p:style>
              <a:lnRef idx="1">
                <a:schemeClr val="accent1"/>
              </a:lnRef>
              <a:fillRef idx="0">
                <a:schemeClr val="accent1"/>
              </a:fillRef>
              <a:effectRef idx="0">
                <a:schemeClr val="accent1"/>
              </a:effectRef>
              <a:fontRef idx="minor">
                <a:schemeClr val="tx1"/>
              </a:fontRef>
            </p:style>
          </p:cxnSp>
          <p:sp>
            <p:nvSpPr>
              <p:cNvPr id="3080" name="Rectangle 3079">
                <a:extLst>
                  <a:ext uri="{FF2B5EF4-FFF2-40B4-BE49-F238E27FC236}">
                    <a16:creationId xmlns:a16="http://schemas.microsoft.com/office/drawing/2014/main" id="{A5D0CB4D-68D4-A716-D881-C33A794C28EA}"/>
                  </a:ext>
                </a:extLst>
              </p:cNvPr>
              <p:cNvSpPr/>
              <p:nvPr/>
            </p:nvSpPr>
            <p:spPr>
              <a:xfrm>
                <a:off x="2553077" y="2717292"/>
                <a:ext cx="2209046" cy="112336"/>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3081" name="Rectangle 3080">
                <a:extLst>
                  <a:ext uri="{FF2B5EF4-FFF2-40B4-BE49-F238E27FC236}">
                    <a16:creationId xmlns:a16="http://schemas.microsoft.com/office/drawing/2014/main" id="{512728B8-EDE4-0D07-8D32-9C1A3199E5FD}"/>
                  </a:ext>
                </a:extLst>
              </p:cNvPr>
              <p:cNvSpPr/>
              <p:nvPr/>
            </p:nvSpPr>
            <p:spPr>
              <a:xfrm rot="18824713">
                <a:off x="2814770" y="2946503"/>
                <a:ext cx="557903" cy="45719"/>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3082" name="Rectangle 3081">
                <a:extLst>
                  <a:ext uri="{FF2B5EF4-FFF2-40B4-BE49-F238E27FC236}">
                    <a16:creationId xmlns:a16="http://schemas.microsoft.com/office/drawing/2014/main" id="{C6E4486E-F7AB-C083-A6D7-6DD3BE76A007}"/>
                  </a:ext>
                </a:extLst>
              </p:cNvPr>
              <p:cNvSpPr/>
              <p:nvPr/>
            </p:nvSpPr>
            <p:spPr>
              <a:xfrm rot="2731869">
                <a:off x="3925657" y="2943434"/>
                <a:ext cx="557903" cy="45719"/>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3083" name="Rectangle: Rounded Corners 3082">
                <a:extLst>
                  <a:ext uri="{FF2B5EF4-FFF2-40B4-BE49-F238E27FC236}">
                    <a16:creationId xmlns:a16="http://schemas.microsoft.com/office/drawing/2014/main" id="{A1BEC8D0-4227-B2E6-203D-E751BC193D57}"/>
                  </a:ext>
                </a:extLst>
              </p:cNvPr>
              <p:cNvSpPr/>
              <p:nvPr/>
            </p:nvSpPr>
            <p:spPr>
              <a:xfrm>
                <a:off x="2941237" y="3137395"/>
                <a:ext cx="1454913" cy="282538"/>
              </a:xfrm>
              <a:prstGeom prst="roundRect">
                <a:avLst>
                  <a:gd name="adj" fmla="val 5000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sp>
          <p:nvSpPr>
            <p:cNvPr id="3084" name="Rectangle: Diagonal Corners Snipped 3083">
              <a:extLst>
                <a:ext uri="{FF2B5EF4-FFF2-40B4-BE49-F238E27FC236}">
                  <a16:creationId xmlns:a16="http://schemas.microsoft.com/office/drawing/2014/main" id="{165F58A2-647A-794A-5828-69D854F7886B}"/>
                </a:ext>
              </a:extLst>
            </p:cNvPr>
            <p:cNvSpPr/>
            <p:nvPr/>
          </p:nvSpPr>
          <p:spPr>
            <a:xfrm>
              <a:off x="7681524" y="1722436"/>
              <a:ext cx="472720" cy="368858"/>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3085" name="Rectangle: Rounded Corners 3084">
              <a:extLst>
                <a:ext uri="{FF2B5EF4-FFF2-40B4-BE49-F238E27FC236}">
                  <a16:creationId xmlns:a16="http://schemas.microsoft.com/office/drawing/2014/main" id="{EDEFDD1D-D6FF-109A-5F49-80A5601B3A3E}"/>
                </a:ext>
              </a:extLst>
            </p:cNvPr>
            <p:cNvSpPr/>
            <p:nvPr/>
          </p:nvSpPr>
          <p:spPr>
            <a:xfrm>
              <a:off x="7688055" y="2091918"/>
              <a:ext cx="27642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3086" name="Rectangle: Diagonal Corners Snipped 3085">
              <a:extLst>
                <a:ext uri="{FF2B5EF4-FFF2-40B4-BE49-F238E27FC236}">
                  <a16:creationId xmlns:a16="http://schemas.microsoft.com/office/drawing/2014/main" id="{8CB0B960-3D90-2BD1-65EE-3A2F3C504B46}"/>
                </a:ext>
              </a:extLst>
            </p:cNvPr>
            <p:cNvSpPr/>
            <p:nvPr/>
          </p:nvSpPr>
          <p:spPr>
            <a:xfrm flipH="1">
              <a:off x="8423292" y="1720535"/>
              <a:ext cx="472721" cy="368858"/>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3087" name="Rectangle: Rounded Corners 3086">
              <a:extLst>
                <a:ext uri="{FF2B5EF4-FFF2-40B4-BE49-F238E27FC236}">
                  <a16:creationId xmlns:a16="http://schemas.microsoft.com/office/drawing/2014/main" id="{2D6C67A6-C66A-8861-9F6B-255976EBE7EE}"/>
                </a:ext>
              </a:extLst>
            </p:cNvPr>
            <p:cNvSpPr/>
            <p:nvPr/>
          </p:nvSpPr>
          <p:spPr>
            <a:xfrm>
              <a:off x="8619584" y="2089393"/>
              <a:ext cx="27642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sp>
        <p:nvSpPr>
          <p:cNvPr id="3090" name="TextBox 3089">
            <a:extLst>
              <a:ext uri="{FF2B5EF4-FFF2-40B4-BE49-F238E27FC236}">
                <a16:creationId xmlns:a16="http://schemas.microsoft.com/office/drawing/2014/main" id="{5B1A5F38-81A5-74E0-F02D-67C5EF9D8A19}"/>
              </a:ext>
            </a:extLst>
          </p:cNvPr>
          <p:cNvSpPr txBox="1"/>
          <p:nvPr/>
        </p:nvSpPr>
        <p:spPr>
          <a:xfrm>
            <a:off x="127710" y="1500856"/>
            <a:ext cx="1140559" cy="1779739"/>
          </a:xfrm>
          <a:prstGeom prst="rect">
            <a:avLst/>
          </a:prstGeom>
          <a:solidFill>
            <a:srgbClr val="00428C"/>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nl-NL" sz="1200" b="1" dirty="0">
                <a:latin typeface="Aptos" panose="020B0004020202020204" pitchFamily="34" charset="0"/>
              </a:rPr>
              <a:t>Cross section</a:t>
            </a:r>
          </a:p>
        </p:txBody>
      </p:sp>
      <p:sp>
        <p:nvSpPr>
          <p:cNvPr id="3094" name="TextBox 3093">
            <a:extLst>
              <a:ext uri="{FF2B5EF4-FFF2-40B4-BE49-F238E27FC236}">
                <a16:creationId xmlns:a16="http://schemas.microsoft.com/office/drawing/2014/main" id="{81C6D46B-3D35-5F9A-A865-738A31176AD5}"/>
              </a:ext>
            </a:extLst>
          </p:cNvPr>
          <p:cNvSpPr txBox="1"/>
          <p:nvPr/>
        </p:nvSpPr>
        <p:spPr>
          <a:xfrm>
            <a:off x="127710" y="3399975"/>
            <a:ext cx="1140558" cy="276999"/>
          </a:xfrm>
          <a:prstGeom prst="rect">
            <a:avLst/>
          </a:prstGeom>
          <a:solidFill>
            <a:srgbClr val="00428C"/>
          </a:solidFill>
          <a:ln w="38100">
            <a:noFill/>
          </a:ln>
        </p:spPr>
        <p:txBody>
          <a:bodyPr wrap="square" rtlCol="0">
            <a:spAutoFit/>
          </a:bodyPr>
          <a:lstStyle/>
          <a:p>
            <a:pPr algn="ctr"/>
            <a:r>
              <a:rPr lang="nl-NL" sz="1200" b="1" dirty="0">
                <a:solidFill>
                  <a:schemeClr val="bg1"/>
                </a:solidFill>
                <a:latin typeface="Aptos" panose="020B0004020202020204" pitchFamily="34" charset="0"/>
              </a:rPr>
              <a:t>Purpose</a:t>
            </a:r>
          </a:p>
        </p:txBody>
      </p:sp>
      <p:sp>
        <p:nvSpPr>
          <p:cNvPr id="3095" name="Rectangle 3094">
            <a:extLst>
              <a:ext uri="{FF2B5EF4-FFF2-40B4-BE49-F238E27FC236}">
                <a16:creationId xmlns:a16="http://schemas.microsoft.com/office/drawing/2014/main" id="{294A0FD9-A91C-D220-513F-EBFFF2E10899}"/>
              </a:ext>
            </a:extLst>
          </p:cNvPr>
          <p:cNvSpPr/>
          <p:nvPr/>
        </p:nvSpPr>
        <p:spPr>
          <a:xfrm>
            <a:off x="1439876" y="3399975"/>
            <a:ext cx="2704834" cy="276999"/>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428C"/>
              </a:buClr>
            </a:pPr>
            <a:r>
              <a:rPr lang="nl-NL" sz="1100" b="1" dirty="0">
                <a:solidFill>
                  <a:srgbClr val="00428C"/>
                </a:solidFill>
                <a:latin typeface="Aptos" panose="020B0004020202020204" pitchFamily="34" charset="0"/>
              </a:rPr>
              <a:t>Short to medium-</a:t>
            </a:r>
            <a:r>
              <a:rPr lang="nl-NL" sz="1100" b="1" dirty="0" err="1">
                <a:solidFill>
                  <a:srgbClr val="00428C"/>
                </a:solidFill>
                <a:latin typeface="Aptos" panose="020B0004020202020204" pitchFamily="34" charset="0"/>
              </a:rPr>
              <a:t>haul</a:t>
            </a:r>
            <a:r>
              <a:rPr lang="nl-NL" sz="1100" b="1" dirty="0">
                <a:solidFill>
                  <a:srgbClr val="00428C"/>
                </a:solidFill>
                <a:latin typeface="Aptos" panose="020B0004020202020204" pitchFamily="34" charset="0"/>
              </a:rPr>
              <a:t> routes</a:t>
            </a:r>
          </a:p>
        </p:txBody>
      </p:sp>
      <p:sp>
        <p:nvSpPr>
          <p:cNvPr id="3096" name="Rectangle 3095">
            <a:extLst>
              <a:ext uri="{FF2B5EF4-FFF2-40B4-BE49-F238E27FC236}">
                <a16:creationId xmlns:a16="http://schemas.microsoft.com/office/drawing/2014/main" id="{0408E9B4-78C7-A984-F672-724982A54460}"/>
              </a:ext>
            </a:extLst>
          </p:cNvPr>
          <p:cNvSpPr/>
          <p:nvPr/>
        </p:nvSpPr>
        <p:spPr>
          <a:xfrm>
            <a:off x="4310729" y="3399975"/>
            <a:ext cx="2452038" cy="276999"/>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428C"/>
              </a:buClr>
            </a:pPr>
            <a:r>
              <a:rPr lang="nl-NL" sz="1100" b="1" dirty="0">
                <a:solidFill>
                  <a:srgbClr val="00428C"/>
                </a:solidFill>
                <a:latin typeface="Aptos" panose="020B0004020202020204" pitchFamily="34" charset="0"/>
              </a:rPr>
              <a:t>Long-</a:t>
            </a:r>
            <a:r>
              <a:rPr lang="nl-NL" sz="1100" b="1" dirty="0" err="1">
                <a:solidFill>
                  <a:srgbClr val="00428C"/>
                </a:solidFill>
                <a:latin typeface="Aptos" panose="020B0004020202020204" pitchFamily="34" charset="0"/>
              </a:rPr>
              <a:t>haul</a:t>
            </a:r>
            <a:r>
              <a:rPr lang="nl-NL" sz="1100" b="1" dirty="0">
                <a:solidFill>
                  <a:srgbClr val="00428C"/>
                </a:solidFill>
                <a:latin typeface="Aptos" panose="020B0004020202020204" pitchFamily="34" charset="0"/>
              </a:rPr>
              <a:t> flights, premium service</a:t>
            </a:r>
          </a:p>
        </p:txBody>
      </p:sp>
      <p:sp>
        <p:nvSpPr>
          <p:cNvPr id="3097" name="Rectangle 3096">
            <a:extLst>
              <a:ext uri="{FF2B5EF4-FFF2-40B4-BE49-F238E27FC236}">
                <a16:creationId xmlns:a16="http://schemas.microsoft.com/office/drawing/2014/main" id="{502956B6-8CFC-F9B7-685F-710648870363}"/>
              </a:ext>
            </a:extLst>
          </p:cNvPr>
          <p:cNvSpPr/>
          <p:nvPr/>
        </p:nvSpPr>
        <p:spPr>
          <a:xfrm>
            <a:off x="6948156" y="3399975"/>
            <a:ext cx="2512038" cy="276999"/>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428C"/>
              </a:buClr>
            </a:pPr>
            <a:r>
              <a:rPr lang="nl-NL" sz="1100" b="1" dirty="0">
                <a:solidFill>
                  <a:srgbClr val="00428C"/>
                </a:solidFill>
                <a:latin typeface="Aptos" panose="020B0004020202020204" pitchFamily="34" charset="0"/>
              </a:rPr>
              <a:t>Short-</a:t>
            </a:r>
            <a:r>
              <a:rPr lang="nl-NL" sz="1100" b="1" dirty="0" err="1">
                <a:solidFill>
                  <a:srgbClr val="00428C"/>
                </a:solidFill>
                <a:latin typeface="Aptos" panose="020B0004020202020204" pitchFamily="34" charset="0"/>
              </a:rPr>
              <a:t>haul</a:t>
            </a:r>
            <a:r>
              <a:rPr lang="nl-NL" sz="1100" b="1" dirty="0">
                <a:solidFill>
                  <a:srgbClr val="00428C"/>
                </a:solidFill>
                <a:latin typeface="Aptos" panose="020B0004020202020204" pitchFamily="34" charset="0"/>
              </a:rPr>
              <a:t>, small airport connection</a:t>
            </a:r>
          </a:p>
        </p:txBody>
      </p:sp>
      <p:sp>
        <p:nvSpPr>
          <p:cNvPr id="3098" name="Rectangle 3097">
            <a:extLst>
              <a:ext uri="{FF2B5EF4-FFF2-40B4-BE49-F238E27FC236}">
                <a16:creationId xmlns:a16="http://schemas.microsoft.com/office/drawing/2014/main" id="{7FC33C97-CA69-21E0-EFEA-460FD07CA444}"/>
              </a:ext>
            </a:extLst>
          </p:cNvPr>
          <p:cNvSpPr/>
          <p:nvPr/>
        </p:nvSpPr>
        <p:spPr>
          <a:xfrm>
            <a:off x="9641482" y="3399975"/>
            <a:ext cx="2294934" cy="276999"/>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428C"/>
              </a:buClr>
            </a:pPr>
            <a:r>
              <a:rPr lang="nl-NL" sz="1100" b="1" dirty="0">
                <a:solidFill>
                  <a:srgbClr val="00428C"/>
                </a:solidFill>
                <a:latin typeface="Aptos" panose="020B0004020202020204" pitchFamily="34" charset="0"/>
              </a:rPr>
              <a:t>Short-</a:t>
            </a:r>
            <a:r>
              <a:rPr lang="nl-NL" sz="1100" b="1" dirty="0" err="1">
                <a:solidFill>
                  <a:srgbClr val="00428C"/>
                </a:solidFill>
                <a:latin typeface="Aptos" panose="020B0004020202020204" pitchFamily="34" charset="0"/>
              </a:rPr>
              <a:t>haul</a:t>
            </a:r>
            <a:r>
              <a:rPr lang="nl-NL" sz="1100" b="1" dirty="0">
                <a:solidFill>
                  <a:srgbClr val="00428C"/>
                </a:solidFill>
                <a:latin typeface="Aptos" panose="020B0004020202020204" pitchFamily="34" charset="0"/>
              </a:rPr>
              <a:t>, point-to-point</a:t>
            </a:r>
          </a:p>
        </p:txBody>
      </p:sp>
      <p:sp>
        <p:nvSpPr>
          <p:cNvPr id="3100" name="TextBox 3099">
            <a:extLst>
              <a:ext uri="{FF2B5EF4-FFF2-40B4-BE49-F238E27FC236}">
                <a16:creationId xmlns:a16="http://schemas.microsoft.com/office/drawing/2014/main" id="{4ACD9A13-4BEB-428F-C762-3E1DF8C30A67}"/>
              </a:ext>
            </a:extLst>
          </p:cNvPr>
          <p:cNvSpPr txBox="1"/>
          <p:nvPr/>
        </p:nvSpPr>
        <p:spPr>
          <a:xfrm>
            <a:off x="4310729" y="5890143"/>
            <a:ext cx="2452038" cy="461665"/>
          </a:xfrm>
          <a:prstGeom prst="rect">
            <a:avLst/>
          </a:prstGeom>
          <a:noFill/>
          <a:ln w="38100">
            <a:solidFill>
              <a:srgbClr val="00428C"/>
            </a:solidFill>
          </a:ln>
        </p:spPr>
        <p:txBody>
          <a:bodyPr wrap="square" rtlCol="0">
            <a:spAutoFit/>
          </a:bodyPr>
          <a:lstStyle/>
          <a:p>
            <a:r>
              <a:rPr lang="nl-NL" sz="1200" b="1" dirty="0">
                <a:solidFill>
                  <a:srgbClr val="00428C"/>
                </a:solidFill>
                <a:latin typeface="Aptos" panose="020B0004020202020204" pitchFamily="34" charset="0"/>
              </a:rPr>
              <a:t>Boeing 777, Boeing 787, Airbus 330 and Airbus A350</a:t>
            </a:r>
          </a:p>
        </p:txBody>
      </p:sp>
      <p:sp>
        <p:nvSpPr>
          <p:cNvPr id="3101" name="TextBox 3100">
            <a:extLst>
              <a:ext uri="{FF2B5EF4-FFF2-40B4-BE49-F238E27FC236}">
                <a16:creationId xmlns:a16="http://schemas.microsoft.com/office/drawing/2014/main" id="{32841743-0A6F-1B61-3778-0175CC032FC4}"/>
              </a:ext>
            </a:extLst>
          </p:cNvPr>
          <p:cNvSpPr txBox="1"/>
          <p:nvPr/>
        </p:nvSpPr>
        <p:spPr>
          <a:xfrm>
            <a:off x="6948155" y="5890143"/>
            <a:ext cx="2511863" cy="461665"/>
          </a:xfrm>
          <a:prstGeom prst="rect">
            <a:avLst/>
          </a:prstGeom>
          <a:noFill/>
          <a:ln w="38100">
            <a:solidFill>
              <a:srgbClr val="00428C"/>
            </a:solidFill>
          </a:ln>
        </p:spPr>
        <p:txBody>
          <a:bodyPr wrap="square" rtlCol="0">
            <a:spAutoFit/>
          </a:bodyPr>
          <a:lstStyle>
            <a:defPPr>
              <a:defRPr lang="nl-NL"/>
            </a:defPPr>
            <a:lvl1pPr>
              <a:defRPr sz="1200" b="1">
                <a:solidFill>
                  <a:srgbClr val="00428C"/>
                </a:solidFill>
                <a:latin typeface="Aptos" panose="020B0004020202020204" pitchFamily="34" charset="0"/>
              </a:defRPr>
            </a:lvl1pPr>
          </a:lstStyle>
          <a:p>
            <a:r>
              <a:rPr lang="nl-NL" dirty="0"/>
              <a:t>Bombardier CRJ, Embraer E-Jets and ATR turboprops</a:t>
            </a:r>
          </a:p>
        </p:txBody>
      </p:sp>
      <p:sp>
        <p:nvSpPr>
          <p:cNvPr id="3102" name="TextBox 3101">
            <a:extLst>
              <a:ext uri="{FF2B5EF4-FFF2-40B4-BE49-F238E27FC236}">
                <a16:creationId xmlns:a16="http://schemas.microsoft.com/office/drawing/2014/main" id="{FEAA6F3C-D410-8AA7-377E-249964B99BA9}"/>
              </a:ext>
            </a:extLst>
          </p:cNvPr>
          <p:cNvSpPr txBox="1"/>
          <p:nvPr/>
        </p:nvSpPr>
        <p:spPr>
          <a:xfrm>
            <a:off x="9638203" y="5890143"/>
            <a:ext cx="2294934" cy="461665"/>
          </a:xfrm>
          <a:prstGeom prst="rect">
            <a:avLst/>
          </a:prstGeom>
          <a:noFill/>
          <a:ln w="38100">
            <a:solidFill>
              <a:srgbClr val="00428C"/>
            </a:solidFill>
          </a:ln>
        </p:spPr>
        <p:txBody>
          <a:bodyPr wrap="square" rtlCol="0">
            <a:spAutoFit/>
          </a:bodyPr>
          <a:lstStyle>
            <a:defPPr>
              <a:defRPr lang="nl-NL"/>
            </a:defPPr>
            <a:lvl1pPr>
              <a:defRPr sz="1200" b="1">
                <a:solidFill>
                  <a:srgbClr val="00428C"/>
                </a:solidFill>
                <a:latin typeface="Aptos" panose="020B0004020202020204" pitchFamily="34" charset="0"/>
              </a:defRPr>
            </a:lvl1pPr>
          </a:lstStyle>
          <a:p>
            <a:r>
              <a:rPr lang="nl-NL" dirty="0"/>
              <a:t>Beechcraft, Cessna and Pilatus</a:t>
            </a:r>
          </a:p>
        </p:txBody>
      </p:sp>
      <p:sp>
        <p:nvSpPr>
          <p:cNvPr id="3107" name="Rectangle 3106">
            <a:extLst>
              <a:ext uri="{FF2B5EF4-FFF2-40B4-BE49-F238E27FC236}">
                <a16:creationId xmlns:a16="http://schemas.microsoft.com/office/drawing/2014/main" id="{027A55C5-3B83-3A03-2D7F-157B400504DB}"/>
              </a:ext>
            </a:extLst>
          </p:cNvPr>
          <p:cNvSpPr/>
          <p:nvPr/>
        </p:nvSpPr>
        <p:spPr>
          <a:xfrm>
            <a:off x="1439876" y="5890143"/>
            <a:ext cx="2709102" cy="461665"/>
          </a:xfrm>
          <a:prstGeom prst="rect">
            <a:avLst/>
          </a:prstGeom>
          <a:no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b="1" dirty="0">
                <a:solidFill>
                  <a:srgbClr val="00428C"/>
                </a:solidFill>
                <a:latin typeface="Aptos" panose="020B0004020202020204" pitchFamily="34" charset="0"/>
              </a:rPr>
              <a:t>Boeing 737 and Airbus A320 families</a:t>
            </a:r>
          </a:p>
        </p:txBody>
      </p:sp>
      <p:grpSp>
        <p:nvGrpSpPr>
          <p:cNvPr id="17" name="Group 16">
            <a:extLst>
              <a:ext uri="{FF2B5EF4-FFF2-40B4-BE49-F238E27FC236}">
                <a16:creationId xmlns:a16="http://schemas.microsoft.com/office/drawing/2014/main" id="{160A075C-35AB-002F-A74F-72933FCF2C35}"/>
              </a:ext>
            </a:extLst>
          </p:cNvPr>
          <p:cNvGrpSpPr/>
          <p:nvPr/>
        </p:nvGrpSpPr>
        <p:grpSpPr>
          <a:xfrm>
            <a:off x="440241" y="954967"/>
            <a:ext cx="515496" cy="493712"/>
            <a:chOff x="2464168" y="2824271"/>
            <a:chExt cx="1180214" cy="1116419"/>
          </a:xfrm>
        </p:grpSpPr>
        <p:sp>
          <p:nvSpPr>
            <p:cNvPr id="9" name="Oval 8">
              <a:extLst>
                <a:ext uri="{FF2B5EF4-FFF2-40B4-BE49-F238E27FC236}">
                  <a16:creationId xmlns:a16="http://schemas.microsoft.com/office/drawing/2014/main" id="{6FECC9ED-6AB4-280F-35A4-14D220DD8957}"/>
                </a:ext>
              </a:extLst>
            </p:cNvPr>
            <p:cNvSpPr/>
            <p:nvPr/>
          </p:nvSpPr>
          <p:spPr>
            <a:xfrm>
              <a:off x="2464168" y="2824271"/>
              <a:ext cx="1180214" cy="1116419"/>
            </a:xfrm>
            <a:prstGeom prst="ellipse">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2" name="Picture 2" descr="Airplane ">
              <a:extLst>
                <a:ext uri="{FF2B5EF4-FFF2-40B4-BE49-F238E27FC236}">
                  <a16:creationId xmlns:a16="http://schemas.microsoft.com/office/drawing/2014/main" id="{70BA7461-14B0-9CF4-C2BD-F51E470403A6}"/>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749475" y="3077680"/>
              <a:ext cx="609600" cy="609600"/>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Rectangle: Diagonal Corners Snipped 29">
            <a:extLst>
              <a:ext uri="{FF2B5EF4-FFF2-40B4-BE49-F238E27FC236}">
                <a16:creationId xmlns:a16="http://schemas.microsoft.com/office/drawing/2014/main" id="{7BA0E09E-C7AA-804B-F49D-04DAA17C1004}"/>
              </a:ext>
            </a:extLst>
          </p:cNvPr>
          <p:cNvSpPr/>
          <p:nvPr/>
        </p:nvSpPr>
        <p:spPr>
          <a:xfrm>
            <a:off x="10127751" y="1919288"/>
            <a:ext cx="202436" cy="169343"/>
          </a:xfrm>
          <a:prstGeom prst="snip2DiagRect">
            <a:avLst>
              <a:gd name="adj1" fmla="val 50000"/>
              <a:gd name="adj2" fmla="val 6027"/>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31" name="Rectangle: Diagonal Corners Snipped 30">
            <a:extLst>
              <a:ext uri="{FF2B5EF4-FFF2-40B4-BE49-F238E27FC236}">
                <a16:creationId xmlns:a16="http://schemas.microsoft.com/office/drawing/2014/main" id="{35C6E206-2D7F-9243-02AC-0CF66C8226C3}"/>
              </a:ext>
            </a:extLst>
          </p:cNvPr>
          <p:cNvSpPr/>
          <p:nvPr/>
        </p:nvSpPr>
        <p:spPr>
          <a:xfrm flipH="1">
            <a:off x="11037068" y="1919288"/>
            <a:ext cx="236361" cy="184981"/>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grpSp>
        <p:nvGrpSpPr>
          <p:cNvPr id="35" name="Group 34">
            <a:extLst>
              <a:ext uri="{FF2B5EF4-FFF2-40B4-BE49-F238E27FC236}">
                <a16:creationId xmlns:a16="http://schemas.microsoft.com/office/drawing/2014/main" id="{16A301EC-9528-ABC2-841C-3336E8F6F606}"/>
              </a:ext>
            </a:extLst>
          </p:cNvPr>
          <p:cNvGrpSpPr/>
          <p:nvPr/>
        </p:nvGrpSpPr>
        <p:grpSpPr>
          <a:xfrm>
            <a:off x="1969000" y="1607347"/>
            <a:ext cx="1721793" cy="1589008"/>
            <a:chOff x="1969000" y="1607347"/>
            <a:chExt cx="1721793" cy="1589008"/>
          </a:xfrm>
        </p:grpSpPr>
        <p:grpSp>
          <p:nvGrpSpPr>
            <p:cNvPr id="3106" name="Group 3105">
              <a:extLst>
                <a:ext uri="{FF2B5EF4-FFF2-40B4-BE49-F238E27FC236}">
                  <a16:creationId xmlns:a16="http://schemas.microsoft.com/office/drawing/2014/main" id="{0AD5693D-811D-DF44-CE97-6D0F39F8EF8C}"/>
                </a:ext>
              </a:extLst>
            </p:cNvPr>
            <p:cNvGrpSpPr/>
            <p:nvPr/>
          </p:nvGrpSpPr>
          <p:grpSpPr>
            <a:xfrm>
              <a:off x="1969000" y="1607347"/>
              <a:ext cx="1721793" cy="1589008"/>
              <a:chOff x="2029167" y="1614154"/>
              <a:chExt cx="1613443" cy="1556563"/>
            </a:xfrm>
          </p:grpSpPr>
          <p:grpSp>
            <p:nvGrpSpPr>
              <p:cNvPr id="60" name="Group 59">
                <a:extLst>
                  <a:ext uri="{FF2B5EF4-FFF2-40B4-BE49-F238E27FC236}">
                    <a16:creationId xmlns:a16="http://schemas.microsoft.com/office/drawing/2014/main" id="{736368EB-B9BA-FC2D-D181-2C2A795948DD}"/>
                  </a:ext>
                </a:extLst>
              </p:cNvPr>
              <p:cNvGrpSpPr/>
              <p:nvPr/>
            </p:nvGrpSpPr>
            <p:grpSpPr>
              <a:xfrm>
                <a:off x="2029167" y="1614154"/>
                <a:ext cx="1613443" cy="1556563"/>
                <a:chOff x="2487774" y="1343058"/>
                <a:chExt cx="2349402" cy="2250534"/>
              </a:xfrm>
            </p:grpSpPr>
            <p:sp>
              <p:nvSpPr>
                <p:cNvPr id="61" name="Oval 60">
                  <a:extLst>
                    <a:ext uri="{FF2B5EF4-FFF2-40B4-BE49-F238E27FC236}">
                      <a16:creationId xmlns:a16="http://schemas.microsoft.com/office/drawing/2014/main" id="{AAB915E6-8C25-14EA-B9F3-BCBAF41811AA}"/>
                    </a:ext>
                  </a:extLst>
                </p:cNvPr>
                <p:cNvSpPr/>
                <p:nvPr/>
              </p:nvSpPr>
              <p:spPr>
                <a:xfrm>
                  <a:off x="2487774" y="1343058"/>
                  <a:ext cx="2349402" cy="2250534"/>
                </a:xfrm>
                <a:prstGeom prst="ellipse">
                  <a:avLst/>
                </a:prstGeom>
                <a:solidFill>
                  <a:srgbClr val="00428C"/>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62" name="Oval 61">
                  <a:extLst>
                    <a:ext uri="{FF2B5EF4-FFF2-40B4-BE49-F238E27FC236}">
                      <a16:creationId xmlns:a16="http://schemas.microsoft.com/office/drawing/2014/main" id="{5BC4431E-6B21-1543-A2BD-06CCFDC94304}"/>
                    </a:ext>
                  </a:extLst>
                </p:cNvPr>
                <p:cNvSpPr/>
                <p:nvPr/>
              </p:nvSpPr>
              <p:spPr>
                <a:xfrm>
                  <a:off x="2558148" y="1415347"/>
                  <a:ext cx="2210320" cy="2091377"/>
                </a:xfrm>
                <a:prstGeom prst="ellipse">
                  <a:avLst/>
                </a:prstGeom>
                <a:solidFill>
                  <a:schemeClr val="bg1"/>
                </a:solidFill>
                <a:ln w="38100">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cxnSp>
              <p:nvCxnSpPr>
                <p:cNvPr id="1029" name="Straight Connector 1028">
                  <a:extLst>
                    <a:ext uri="{FF2B5EF4-FFF2-40B4-BE49-F238E27FC236}">
                      <a16:creationId xmlns:a16="http://schemas.microsoft.com/office/drawing/2014/main" id="{12654451-F03A-8BC8-D65F-B3C8E7668F9B}"/>
                    </a:ext>
                  </a:extLst>
                </p:cNvPr>
                <p:cNvCxnSpPr>
                  <a:cxnSpLocks/>
                  <a:stCxn id="62" idx="3"/>
                  <a:endCxn id="62" idx="5"/>
                </p:cNvCxnSpPr>
                <p:nvPr/>
              </p:nvCxnSpPr>
              <p:spPr>
                <a:xfrm>
                  <a:off x="2881841" y="3200449"/>
                  <a:ext cx="1562932" cy="0"/>
                </a:xfrm>
                <a:prstGeom prst="line">
                  <a:avLst/>
                </a:prstGeom>
                <a:ln w="38100">
                  <a:solidFill>
                    <a:srgbClr val="00428C"/>
                  </a:solidFill>
                </a:ln>
              </p:spPr>
              <p:style>
                <a:lnRef idx="1">
                  <a:schemeClr val="accent1"/>
                </a:lnRef>
                <a:fillRef idx="0">
                  <a:schemeClr val="accent1"/>
                </a:fillRef>
                <a:effectRef idx="0">
                  <a:schemeClr val="accent1"/>
                </a:effectRef>
                <a:fontRef idx="minor">
                  <a:schemeClr val="tx1"/>
                </a:fontRef>
              </p:style>
            </p:cxnSp>
            <p:sp>
              <p:nvSpPr>
                <p:cNvPr id="1031" name="Rectangle 1030">
                  <a:extLst>
                    <a:ext uri="{FF2B5EF4-FFF2-40B4-BE49-F238E27FC236}">
                      <a16:creationId xmlns:a16="http://schemas.microsoft.com/office/drawing/2014/main" id="{C0A4D82C-A9D0-671A-CA9B-DBD20BE97E27}"/>
                    </a:ext>
                  </a:extLst>
                </p:cNvPr>
                <p:cNvSpPr/>
                <p:nvPr/>
              </p:nvSpPr>
              <p:spPr>
                <a:xfrm>
                  <a:off x="2553077" y="2717292"/>
                  <a:ext cx="2209046" cy="112336"/>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33" name="Rectangle 1032">
                  <a:extLst>
                    <a:ext uri="{FF2B5EF4-FFF2-40B4-BE49-F238E27FC236}">
                      <a16:creationId xmlns:a16="http://schemas.microsoft.com/office/drawing/2014/main" id="{FEA5B605-9DA5-80C0-FBD7-01C3396C4B60}"/>
                    </a:ext>
                  </a:extLst>
                </p:cNvPr>
                <p:cNvSpPr/>
                <p:nvPr/>
              </p:nvSpPr>
              <p:spPr>
                <a:xfrm rot="18824713">
                  <a:off x="2799296" y="2953469"/>
                  <a:ext cx="583703" cy="62384"/>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35" name="Rectangle 1034">
                  <a:extLst>
                    <a:ext uri="{FF2B5EF4-FFF2-40B4-BE49-F238E27FC236}">
                      <a16:creationId xmlns:a16="http://schemas.microsoft.com/office/drawing/2014/main" id="{97E8126B-9910-85DF-6DA9-9223708B1F82}"/>
                    </a:ext>
                  </a:extLst>
                </p:cNvPr>
                <p:cNvSpPr/>
                <p:nvPr/>
              </p:nvSpPr>
              <p:spPr>
                <a:xfrm rot="2731869">
                  <a:off x="3911045" y="2960180"/>
                  <a:ext cx="611209" cy="62384"/>
                </a:xfrm>
                <a:prstGeom prst="rect">
                  <a:avLst/>
                </a:prstGeom>
                <a:solidFill>
                  <a:srgbClr val="00428C"/>
                </a:solidFill>
                <a:ln>
                  <a:solidFill>
                    <a:srgbClr val="004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37" name="Rectangle: Rounded Corners 1036">
                  <a:extLst>
                    <a:ext uri="{FF2B5EF4-FFF2-40B4-BE49-F238E27FC236}">
                      <a16:creationId xmlns:a16="http://schemas.microsoft.com/office/drawing/2014/main" id="{8F657113-DC68-6D93-3362-E42A88C247E1}"/>
                    </a:ext>
                  </a:extLst>
                </p:cNvPr>
                <p:cNvSpPr/>
                <p:nvPr/>
              </p:nvSpPr>
              <p:spPr>
                <a:xfrm>
                  <a:off x="2893559" y="3192694"/>
                  <a:ext cx="1502649" cy="155933"/>
                </a:xfrm>
                <a:prstGeom prst="roundRect">
                  <a:avLst>
                    <a:gd name="adj"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grpSp>
          <p:sp>
            <p:nvSpPr>
              <p:cNvPr id="1049" name="Rectangle: Diagonal Corners Snipped 1048">
                <a:extLst>
                  <a:ext uri="{FF2B5EF4-FFF2-40B4-BE49-F238E27FC236}">
                    <a16:creationId xmlns:a16="http://schemas.microsoft.com/office/drawing/2014/main" id="{B38C960E-1FD2-D46C-A968-9AE24771D5D5}"/>
                  </a:ext>
                </a:extLst>
              </p:cNvPr>
              <p:cNvSpPr/>
              <p:nvPr/>
            </p:nvSpPr>
            <p:spPr>
              <a:xfrm>
                <a:off x="2167681" y="1788119"/>
                <a:ext cx="531234" cy="285215"/>
              </a:xfrm>
              <a:prstGeom prst="snip2DiagRect">
                <a:avLst>
                  <a:gd name="adj1" fmla="val 50000"/>
                  <a:gd name="adj2" fmla="val 2181"/>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50" name="Rectangle: Rounded Corners 1049">
                <a:extLst>
                  <a:ext uri="{FF2B5EF4-FFF2-40B4-BE49-F238E27FC236}">
                    <a16:creationId xmlns:a16="http://schemas.microsoft.com/office/drawing/2014/main" id="{003E845F-B1AE-3876-265F-53C2D338AE8D}"/>
                  </a:ext>
                </a:extLst>
              </p:cNvPr>
              <p:cNvSpPr/>
              <p:nvPr/>
            </p:nvSpPr>
            <p:spPr>
              <a:xfrm>
                <a:off x="2229204" y="2073333"/>
                <a:ext cx="27642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1051" name="Rectangle: Diagonal Corners Snipped 1050">
                <a:extLst>
                  <a:ext uri="{FF2B5EF4-FFF2-40B4-BE49-F238E27FC236}">
                    <a16:creationId xmlns:a16="http://schemas.microsoft.com/office/drawing/2014/main" id="{D1DF83C6-20FF-0A8F-65E8-DAA633DE5831}"/>
                  </a:ext>
                </a:extLst>
              </p:cNvPr>
              <p:cNvSpPr/>
              <p:nvPr/>
            </p:nvSpPr>
            <p:spPr>
              <a:xfrm flipH="1">
                <a:off x="2951033" y="1788119"/>
                <a:ext cx="555485" cy="285214"/>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1052" name="Rectangle: Rounded Corners 1051">
                <a:extLst>
                  <a:ext uri="{FF2B5EF4-FFF2-40B4-BE49-F238E27FC236}">
                    <a16:creationId xmlns:a16="http://schemas.microsoft.com/office/drawing/2014/main" id="{AD66ABE1-E3C8-574C-A740-F0B002EF8A65}"/>
                  </a:ext>
                </a:extLst>
              </p:cNvPr>
              <p:cNvSpPr/>
              <p:nvPr/>
            </p:nvSpPr>
            <p:spPr>
              <a:xfrm>
                <a:off x="3167377" y="2075164"/>
                <a:ext cx="276429" cy="45719"/>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sp>
          <p:nvSpPr>
            <p:cNvPr id="32" name="Rectangle: Diagonal Corners Snipped 31">
              <a:extLst>
                <a:ext uri="{FF2B5EF4-FFF2-40B4-BE49-F238E27FC236}">
                  <a16:creationId xmlns:a16="http://schemas.microsoft.com/office/drawing/2014/main" id="{5B894DB5-DE9A-FB05-1E68-1BC4A2F7A2C6}"/>
                </a:ext>
              </a:extLst>
            </p:cNvPr>
            <p:cNvSpPr/>
            <p:nvPr/>
          </p:nvSpPr>
          <p:spPr>
            <a:xfrm>
              <a:off x="2345090" y="1678072"/>
              <a:ext cx="338635" cy="213731"/>
            </a:xfrm>
            <a:prstGeom prst="snip2DiagRect">
              <a:avLst>
                <a:gd name="adj1" fmla="val 50000"/>
                <a:gd name="adj2" fmla="val 2181"/>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Aptos" panose="020B0004020202020204" pitchFamily="34" charset="0"/>
              </a:endParaRPr>
            </a:p>
          </p:txBody>
        </p:sp>
        <p:sp>
          <p:nvSpPr>
            <p:cNvPr id="33" name="Rectangle: Diagonal Corners Snipped 32">
              <a:extLst>
                <a:ext uri="{FF2B5EF4-FFF2-40B4-BE49-F238E27FC236}">
                  <a16:creationId xmlns:a16="http://schemas.microsoft.com/office/drawing/2014/main" id="{7BC19586-59F4-1A6C-0A8A-7A460529975B}"/>
                </a:ext>
              </a:extLst>
            </p:cNvPr>
            <p:cNvSpPr/>
            <p:nvPr/>
          </p:nvSpPr>
          <p:spPr>
            <a:xfrm flipH="1">
              <a:off x="2952773" y="1678071"/>
              <a:ext cx="311127" cy="231267"/>
            </a:xfrm>
            <a:prstGeom prst="snip2DiagRect">
              <a:avLst>
                <a:gd name="adj1" fmla="val 50000"/>
                <a:gd name="adj2" fmla="val 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sp>
          <p:nvSpPr>
            <p:cNvPr id="34" name="Rectangle: Rounded Corners 33">
              <a:extLst>
                <a:ext uri="{FF2B5EF4-FFF2-40B4-BE49-F238E27FC236}">
                  <a16:creationId xmlns:a16="http://schemas.microsoft.com/office/drawing/2014/main" id="{861B0DFD-A041-4D60-FFBF-005B0BAEB732}"/>
                </a:ext>
              </a:extLst>
            </p:cNvPr>
            <p:cNvSpPr/>
            <p:nvPr/>
          </p:nvSpPr>
          <p:spPr>
            <a:xfrm>
              <a:off x="2400270" y="3005861"/>
              <a:ext cx="833468" cy="110098"/>
            </a:xfrm>
            <a:prstGeom prst="roundRect">
              <a:avLst>
                <a:gd name="adj" fmla="val 50000"/>
              </a:avLst>
            </a:prstGeom>
            <a:solidFill>
              <a:srgbClr val="004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ptos" panose="020B0004020202020204" pitchFamily="34" charset="0"/>
              </a:endParaRPr>
            </a:p>
          </p:txBody>
        </p:sp>
      </p:grpSp>
      <p:grpSp>
        <p:nvGrpSpPr>
          <p:cNvPr id="36" name="Group 35">
            <a:extLst>
              <a:ext uri="{FF2B5EF4-FFF2-40B4-BE49-F238E27FC236}">
                <a16:creationId xmlns:a16="http://schemas.microsoft.com/office/drawing/2014/main" id="{EE1EFC83-50DC-763F-F5B9-22997B890537}"/>
              </a:ext>
            </a:extLst>
          </p:cNvPr>
          <p:cNvGrpSpPr/>
          <p:nvPr/>
        </p:nvGrpSpPr>
        <p:grpSpPr>
          <a:xfrm>
            <a:off x="2044225" y="2297702"/>
            <a:ext cx="1577215" cy="291160"/>
            <a:chOff x="4705102" y="161203"/>
            <a:chExt cx="1810234" cy="334176"/>
          </a:xfrm>
        </p:grpSpPr>
        <p:pic>
          <p:nvPicPr>
            <p:cNvPr id="19" name="Picture 2" descr="Airplane ">
              <a:extLst>
                <a:ext uri="{FF2B5EF4-FFF2-40B4-BE49-F238E27FC236}">
                  <a16:creationId xmlns:a16="http://schemas.microsoft.com/office/drawing/2014/main" id="{FBA9FB8A-F28A-2B95-75D9-7928D91DF52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5102" y="163261"/>
              <a:ext cx="322354" cy="3246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irplane ">
              <a:extLst>
                <a:ext uri="{FF2B5EF4-FFF2-40B4-BE49-F238E27FC236}">
                  <a16:creationId xmlns:a16="http://schemas.microsoft.com/office/drawing/2014/main" id="{64C202B9-1553-4B5D-C8F6-B99BDFB279E1}"/>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70577" y="163261"/>
              <a:ext cx="322354" cy="32465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irplane ">
              <a:extLst>
                <a:ext uri="{FF2B5EF4-FFF2-40B4-BE49-F238E27FC236}">
                  <a16:creationId xmlns:a16="http://schemas.microsoft.com/office/drawing/2014/main" id="{89353E46-CF96-1837-E04F-6D5B6CA92C0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36053" y="161203"/>
              <a:ext cx="322354" cy="32465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Airplane ">
              <a:extLst>
                <a:ext uri="{FF2B5EF4-FFF2-40B4-BE49-F238E27FC236}">
                  <a16:creationId xmlns:a16="http://schemas.microsoft.com/office/drawing/2014/main" id="{ECC6BA0A-47B7-BBEB-3EF2-B1F08B17D193}"/>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2031" y="168850"/>
              <a:ext cx="322354" cy="32465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irplane ">
              <a:extLst>
                <a:ext uri="{FF2B5EF4-FFF2-40B4-BE49-F238E27FC236}">
                  <a16:creationId xmlns:a16="http://schemas.microsoft.com/office/drawing/2014/main" id="{D7014155-9BB8-AB16-EEB7-BAAB34F79E42}"/>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7506" y="168850"/>
              <a:ext cx="322354" cy="3246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Airplane ">
              <a:extLst>
                <a:ext uri="{FF2B5EF4-FFF2-40B4-BE49-F238E27FC236}">
                  <a16:creationId xmlns:a16="http://schemas.microsoft.com/office/drawing/2014/main" id="{BB36E505-14C7-9D97-5712-9730B0B29E35}"/>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92982" y="170728"/>
              <a:ext cx="322354" cy="3246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10286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solidFill>
              <a:srgbClr val="002060"/>
            </a:solidFill>
            <a:latin typeface="+mj-lt"/>
          </a:defRPr>
        </a:defPPr>
      </a:lstStyle>
    </a:txDef>
  </a:objectDefaults>
  <a:extraClrSchemeLst/>
  <a:extLst>
    <a:ext uri="{05A4C25C-085E-4340-85A3-A5531E510DB2}">
      <thm15:themeFamily xmlns:thm15="http://schemas.microsoft.com/office/thememl/2012/main" name="New Microsoft PowerPoint Presentation (2).potx" id="{A41CA3C7-25D8-4F71-8A2C-056CE9124F42}" vid="{F88566A4-A2EB-4EC8-AD08-E33F1AA682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2580</Words>
  <Application>Microsoft Office PowerPoint</Application>
  <PresentationFormat>Widescreen</PresentationFormat>
  <Paragraphs>445</Paragraphs>
  <Slides>26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Agency FB</vt:lpstr>
      <vt:lpstr>Aptos</vt:lpstr>
      <vt:lpstr>Arial</vt:lpstr>
      <vt:lpstr>Calibri</vt:lpstr>
      <vt:lpstr>Calibri Light</vt:lpstr>
      <vt:lpstr>Lucida Sans Unicode</vt:lpstr>
      <vt:lpstr>Söhne</vt:lpstr>
      <vt:lpstr>Wingdings</vt:lpstr>
      <vt:lpstr>Office Theme</vt:lpstr>
      <vt:lpstr>Overview of aerospace market and trends</vt:lpstr>
      <vt:lpstr>Content</vt:lpstr>
      <vt:lpstr>PowerPoint Presentation</vt:lpstr>
      <vt:lpstr>Aviation has evolved from a technology to a commercial driven business</vt:lpstr>
      <vt:lpstr>Growth of passenger travel closely related to GDP  further grow expected</vt:lpstr>
      <vt:lpstr>Transitions ahead</vt:lpstr>
      <vt:lpstr>Content</vt:lpstr>
      <vt:lpstr>Overview of aerospace industry characteristics</vt:lpstr>
      <vt:lpstr>Commercial airline segment can be divided in four subsegments</vt:lpstr>
      <vt:lpstr>The aircraft integrator develops the aircraft, and its enabling processes, together with suppliers</vt:lpstr>
      <vt:lpstr>How is an aircraft designed and certified?</vt:lpstr>
      <vt:lpstr>Aircraft production: Final Assembly Line with extensive supply chain</vt:lpstr>
      <vt:lpstr>Aircraft production: High rate line production</vt:lpstr>
      <vt:lpstr>Content</vt:lpstr>
      <vt:lpstr>NL industry capabilities and capacity</vt:lpstr>
      <vt:lpstr>Rooted in the unique NL eco-system</vt:lpstr>
      <vt:lpstr>Content</vt:lpstr>
      <vt:lpstr>Market - PESTLE analysis</vt:lpstr>
      <vt:lpstr>PowerPoint Presentation</vt:lpstr>
      <vt:lpstr>Aircraft Development - Current &amp; Future programs</vt:lpstr>
      <vt:lpstr>Content</vt:lpstr>
      <vt:lpstr>NL Market analysis - SWOT</vt:lpstr>
      <vt:lpstr>Content</vt:lpstr>
      <vt:lpstr>To create scale-able and exportable services, we must develop</vt:lpstr>
      <vt:lpstr>Roadmap 2024-2040</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Floris Verstraelen  | ADSE</dc:creator>
  <cp:lastModifiedBy>Jan Verbeek | ADSE</cp:lastModifiedBy>
  <cp:revision>247</cp:revision>
  <dcterms:created xsi:type="dcterms:W3CDTF">2016-11-14T15:34:43Z</dcterms:created>
  <dcterms:modified xsi:type="dcterms:W3CDTF">2025-06-01T13:07:15Z</dcterms:modified>
</cp:coreProperties>
</file>