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Nunito" pitchFamily="2" charset="0"/>
      <p:regular r:id="rId6"/>
    </p:embeddedFont>
    <p:embeddedFont>
      <p:font typeface="Nunito Bold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08728" y="0"/>
            <a:ext cx="7479272" cy="10287000"/>
            <a:chOff x="0" y="0"/>
            <a:chExt cx="196985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9850" cy="2709333"/>
            </a:xfrm>
            <a:custGeom>
              <a:avLst/>
              <a:gdLst/>
              <a:ahLst/>
              <a:cxnLst/>
              <a:rect l="l" t="t" r="r" b="b"/>
              <a:pathLst>
                <a:path w="1969850" h="2709333">
                  <a:moveTo>
                    <a:pt x="0" y="0"/>
                  </a:moveTo>
                  <a:lnTo>
                    <a:pt x="1969850" y="0"/>
                  </a:lnTo>
                  <a:lnTo>
                    <a:pt x="196985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69850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88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895432" y="0"/>
            <a:ext cx="15392568" cy="10483701"/>
            <a:chOff x="0" y="0"/>
            <a:chExt cx="5475623" cy="37293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4C72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blipFill>
              <a:blip r:embed="rId2"/>
              <a:stretch>
                <a:fillRect t="-5058" b="-5058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6086473"/>
            <a:ext cx="12091203" cy="317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Dutch Drone Delta:</a:t>
            </a:r>
          </a:p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Connecting innovation for safe drone integration</a:t>
            </a:r>
          </a:p>
        </p:txBody>
      </p:sp>
      <p:sp>
        <p:nvSpPr>
          <p:cNvPr id="9" name="Freeform 9"/>
          <p:cNvSpPr/>
          <p:nvPr/>
        </p:nvSpPr>
        <p:spPr>
          <a:xfrm>
            <a:off x="15583817" y="7732608"/>
            <a:ext cx="2188509" cy="2188509"/>
          </a:xfrm>
          <a:custGeom>
            <a:avLst/>
            <a:gdLst/>
            <a:ahLst/>
            <a:cxnLst/>
            <a:rect l="l" t="t" r="r" b="b"/>
            <a:pathLst>
              <a:path w="2188509" h="2188509">
                <a:moveTo>
                  <a:pt x="0" y="0"/>
                </a:moveTo>
                <a:lnTo>
                  <a:pt x="2188509" y="0"/>
                </a:lnTo>
                <a:lnTo>
                  <a:pt x="2188509" y="2188509"/>
                </a:lnTo>
                <a:lnTo>
                  <a:pt x="0" y="2188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0"/>
            <a:ext cx="4328897" cy="3289961"/>
          </a:xfrm>
          <a:custGeom>
            <a:avLst/>
            <a:gdLst/>
            <a:ahLst/>
            <a:cxnLst/>
            <a:rect l="l" t="t" r="r" b="b"/>
            <a:pathLst>
              <a:path w="4328897" h="3289961">
                <a:moveTo>
                  <a:pt x="0" y="0"/>
                </a:moveTo>
                <a:lnTo>
                  <a:pt x="4328897" y="0"/>
                </a:lnTo>
                <a:lnTo>
                  <a:pt x="4328897" y="3289961"/>
                </a:lnTo>
                <a:lnTo>
                  <a:pt x="0" y="3289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69471" y="2867775"/>
            <a:ext cx="9376937" cy="6240317"/>
            <a:chOff x="0" y="0"/>
            <a:chExt cx="2604488" cy="17332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4488" cy="1733277"/>
            </a:xfrm>
            <a:custGeom>
              <a:avLst/>
              <a:gdLst/>
              <a:ahLst/>
              <a:cxnLst/>
              <a:rect l="l" t="t" r="r" b="b"/>
              <a:pathLst>
                <a:path w="2604488" h="1733277">
                  <a:moveTo>
                    <a:pt x="42107" y="0"/>
                  </a:moveTo>
                  <a:lnTo>
                    <a:pt x="2562380" y="0"/>
                  </a:lnTo>
                  <a:cubicBezTo>
                    <a:pt x="2573548" y="0"/>
                    <a:pt x="2584258" y="4436"/>
                    <a:pt x="2592155" y="12333"/>
                  </a:cubicBezTo>
                  <a:cubicBezTo>
                    <a:pt x="2600051" y="20230"/>
                    <a:pt x="2604488" y="30940"/>
                    <a:pt x="2604488" y="42107"/>
                  </a:cubicBezTo>
                  <a:lnTo>
                    <a:pt x="2604488" y="1691170"/>
                  </a:lnTo>
                  <a:cubicBezTo>
                    <a:pt x="2604488" y="1702337"/>
                    <a:pt x="2600051" y="1713047"/>
                    <a:pt x="2592155" y="1720944"/>
                  </a:cubicBezTo>
                  <a:cubicBezTo>
                    <a:pt x="2584258" y="1728841"/>
                    <a:pt x="2573548" y="1733277"/>
                    <a:pt x="2562380" y="1733277"/>
                  </a:cubicBezTo>
                  <a:lnTo>
                    <a:pt x="42107" y="1733277"/>
                  </a:lnTo>
                  <a:cubicBezTo>
                    <a:pt x="18852" y="1733277"/>
                    <a:pt x="0" y="1714425"/>
                    <a:pt x="0" y="1691170"/>
                  </a:cubicBezTo>
                  <a:lnTo>
                    <a:pt x="0" y="42107"/>
                  </a:lnTo>
                  <a:cubicBezTo>
                    <a:pt x="0" y="30940"/>
                    <a:pt x="4436" y="20230"/>
                    <a:pt x="12333" y="12333"/>
                  </a:cubicBezTo>
                  <a:cubicBezTo>
                    <a:pt x="20230" y="4436"/>
                    <a:pt x="30940" y="0"/>
                    <a:pt x="42107" y="0"/>
                  </a:cubicBezTo>
                  <a:close/>
                </a:path>
              </a:pathLst>
            </a:custGeom>
            <a:ln w="85725" cap="rnd">
              <a:solidFill>
                <a:srgbClr val="7ED957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604488" cy="1704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32845" y="3523543"/>
            <a:ext cx="8650190" cy="2331496"/>
          </a:xfrm>
          <a:custGeom>
            <a:avLst/>
            <a:gdLst/>
            <a:ahLst/>
            <a:cxnLst/>
            <a:rect l="l" t="t" r="r" b="b"/>
            <a:pathLst>
              <a:path w="8650190" h="2331496">
                <a:moveTo>
                  <a:pt x="0" y="0"/>
                </a:moveTo>
                <a:lnTo>
                  <a:pt x="8650190" y="0"/>
                </a:lnTo>
                <a:lnTo>
                  <a:pt x="8650190" y="2331497"/>
                </a:lnTo>
                <a:lnTo>
                  <a:pt x="0" y="2331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989130" y="6248000"/>
            <a:ext cx="8028226" cy="2423834"/>
            <a:chOff x="0" y="0"/>
            <a:chExt cx="10704302" cy="3231778"/>
          </a:xfrm>
        </p:grpSpPr>
        <p:sp>
          <p:nvSpPr>
            <p:cNvPr id="7" name="Freeform 7"/>
            <p:cNvSpPr/>
            <p:nvPr/>
          </p:nvSpPr>
          <p:spPr>
            <a:xfrm>
              <a:off x="53766" y="0"/>
              <a:ext cx="493169" cy="493169"/>
            </a:xfrm>
            <a:custGeom>
              <a:avLst/>
              <a:gdLst/>
              <a:ahLst/>
              <a:cxnLst/>
              <a:rect l="l" t="t" r="r" b="b"/>
              <a:pathLst>
                <a:path w="493169" h="493169">
                  <a:moveTo>
                    <a:pt x="0" y="0"/>
                  </a:moveTo>
                  <a:lnTo>
                    <a:pt x="493169" y="0"/>
                  </a:lnTo>
                  <a:lnTo>
                    <a:pt x="493169" y="493169"/>
                  </a:lnTo>
                  <a:lnTo>
                    <a:pt x="0" y="493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637424"/>
              <a:ext cx="600701" cy="600701"/>
            </a:xfrm>
            <a:custGeom>
              <a:avLst/>
              <a:gdLst/>
              <a:ahLst/>
              <a:cxnLst/>
              <a:rect l="l" t="t" r="r" b="b"/>
              <a:pathLst>
                <a:path w="600701" h="600701">
                  <a:moveTo>
                    <a:pt x="0" y="0"/>
                  </a:moveTo>
                  <a:lnTo>
                    <a:pt x="600701" y="0"/>
                  </a:lnTo>
                  <a:lnTo>
                    <a:pt x="600701" y="600700"/>
                  </a:lnTo>
                  <a:lnTo>
                    <a:pt x="0" y="600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03" y="1326157"/>
              <a:ext cx="600496" cy="600496"/>
            </a:xfrm>
            <a:custGeom>
              <a:avLst/>
              <a:gdLst/>
              <a:ahLst/>
              <a:cxnLst/>
              <a:rect l="l" t="t" r="r" b="b"/>
              <a:pathLst>
                <a:path w="600496" h="600496">
                  <a:moveTo>
                    <a:pt x="0" y="0"/>
                  </a:moveTo>
                  <a:lnTo>
                    <a:pt x="600495" y="0"/>
                  </a:lnTo>
                  <a:lnTo>
                    <a:pt x="600495" y="600495"/>
                  </a:lnTo>
                  <a:lnTo>
                    <a:pt x="0" y="600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53766" y="2066352"/>
              <a:ext cx="493169" cy="493169"/>
            </a:xfrm>
            <a:custGeom>
              <a:avLst/>
              <a:gdLst/>
              <a:ahLst/>
              <a:cxnLst/>
              <a:rect l="l" t="t" r="r" b="b"/>
              <a:pathLst>
                <a:path w="493169" h="493169">
                  <a:moveTo>
                    <a:pt x="0" y="0"/>
                  </a:moveTo>
                  <a:lnTo>
                    <a:pt x="493169" y="0"/>
                  </a:lnTo>
                  <a:lnTo>
                    <a:pt x="493169" y="493169"/>
                  </a:lnTo>
                  <a:lnTo>
                    <a:pt x="0" y="493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6223" y="2743523"/>
              <a:ext cx="488255" cy="488255"/>
            </a:xfrm>
            <a:custGeom>
              <a:avLst/>
              <a:gdLst/>
              <a:ahLst/>
              <a:cxnLst/>
              <a:rect l="l" t="t" r="r" b="b"/>
              <a:pathLst>
                <a:path w="488255" h="488255">
                  <a:moveTo>
                    <a:pt x="0" y="0"/>
                  </a:moveTo>
                  <a:lnTo>
                    <a:pt x="488255" y="0"/>
                  </a:lnTo>
                  <a:lnTo>
                    <a:pt x="488255" y="488255"/>
                  </a:lnTo>
                  <a:lnTo>
                    <a:pt x="0" y="488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829285" y="-17069"/>
              <a:ext cx="9875017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99" b="1">
                  <a:solidFill>
                    <a:srgbClr val="28B0C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Societal value &amp; public acceptance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29285" y="674069"/>
              <a:ext cx="9875017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99" b="1">
                  <a:solidFill>
                    <a:srgbClr val="28B0C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Autonomous long-distance flights (BVLOS)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29285" y="1365208"/>
              <a:ext cx="9875017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99" b="1">
                  <a:solidFill>
                    <a:srgbClr val="28B0C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Safe integration of manned &amp; unmanned traffic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29285" y="2056346"/>
              <a:ext cx="9875017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99" b="1">
                  <a:solidFill>
                    <a:srgbClr val="28B0C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Drone delivery (medical, logistics, inspection)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29285" y="2747485"/>
              <a:ext cx="9875017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99" b="1">
                  <a:solidFill>
                    <a:srgbClr val="28B0C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Urban &amp; regional air mobility for cargo and passengers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20002" y="2831876"/>
            <a:ext cx="6608808" cy="1829296"/>
            <a:chOff x="0" y="0"/>
            <a:chExt cx="1835627" cy="50809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35627" cy="508095"/>
            </a:xfrm>
            <a:custGeom>
              <a:avLst/>
              <a:gdLst/>
              <a:ahLst/>
              <a:cxnLst/>
              <a:rect l="l" t="t" r="r" b="b"/>
              <a:pathLst>
                <a:path w="1835627" h="508095">
                  <a:moveTo>
                    <a:pt x="59744" y="0"/>
                  </a:moveTo>
                  <a:lnTo>
                    <a:pt x="1775883" y="0"/>
                  </a:lnTo>
                  <a:cubicBezTo>
                    <a:pt x="1791728" y="0"/>
                    <a:pt x="1806924" y="6294"/>
                    <a:pt x="1818128" y="17499"/>
                  </a:cubicBezTo>
                  <a:cubicBezTo>
                    <a:pt x="1829333" y="28703"/>
                    <a:pt x="1835627" y="43899"/>
                    <a:pt x="1835627" y="59744"/>
                  </a:cubicBezTo>
                  <a:lnTo>
                    <a:pt x="1835627" y="448351"/>
                  </a:lnTo>
                  <a:cubicBezTo>
                    <a:pt x="1835627" y="464196"/>
                    <a:pt x="1829333" y="479392"/>
                    <a:pt x="1818128" y="490597"/>
                  </a:cubicBezTo>
                  <a:cubicBezTo>
                    <a:pt x="1806924" y="501801"/>
                    <a:pt x="1791728" y="508095"/>
                    <a:pt x="1775883" y="508095"/>
                  </a:cubicBezTo>
                  <a:lnTo>
                    <a:pt x="59744" y="508095"/>
                  </a:lnTo>
                  <a:cubicBezTo>
                    <a:pt x="43899" y="508095"/>
                    <a:pt x="28703" y="501801"/>
                    <a:pt x="17499" y="490597"/>
                  </a:cubicBezTo>
                  <a:cubicBezTo>
                    <a:pt x="6294" y="479392"/>
                    <a:pt x="0" y="464196"/>
                    <a:pt x="0" y="448351"/>
                  </a:cubicBezTo>
                  <a:lnTo>
                    <a:pt x="0" y="59744"/>
                  </a:lnTo>
                  <a:cubicBezTo>
                    <a:pt x="0" y="43899"/>
                    <a:pt x="6294" y="28703"/>
                    <a:pt x="17499" y="17499"/>
                  </a:cubicBezTo>
                  <a:cubicBezTo>
                    <a:pt x="28703" y="6294"/>
                    <a:pt x="43899" y="0"/>
                    <a:pt x="59744" y="0"/>
                  </a:cubicBezTo>
                  <a:close/>
                </a:path>
              </a:pathLst>
            </a:custGeom>
            <a:solidFill>
              <a:srgbClr val="39B4D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28575"/>
              <a:ext cx="1835627" cy="479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0002" y="5196453"/>
            <a:ext cx="6608808" cy="2363088"/>
            <a:chOff x="0" y="0"/>
            <a:chExt cx="1835627" cy="6563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35627" cy="656359"/>
            </a:xfrm>
            <a:custGeom>
              <a:avLst/>
              <a:gdLst/>
              <a:ahLst/>
              <a:cxnLst/>
              <a:rect l="l" t="t" r="r" b="b"/>
              <a:pathLst>
                <a:path w="1835627" h="656359">
                  <a:moveTo>
                    <a:pt x="59744" y="0"/>
                  </a:moveTo>
                  <a:lnTo>
                    <a:pt x="1775883" y="0"/>
                  </a:lnTo>
                  <a:cubicBezTo>
                    <a:pt x="1791728" y="0"/>
                    <a:pt x="1806924" y="6294"/>
                    <a:pt x="1818128" y="17499"/>
                  </a:cubicBezTo>
                  <a:cubicBezTo>
                    <a:pt x="1829333" y="28703"/>
                    <a:pt x="1835627" y="43899"/>
                    <a:pt x="1835627" y="59744"/>
                  </a:cubicBezTo>
                  <a:lnTo>
                    <a:pt x="1835627" y="596614"/>
                  </a:lnTo>
                  <a:cubicBezTo>
                    <a:pt x="1835627" y="612460"/>
                    <a:pt x="1829333" y="627656"/>
                    <a:pt x="1818128" y="638860"/>
                  </a:cubicBezTo>
                  <a:cubicBezTo>
                    <a:pt x="1806924" y="650064"/>
                    <a:pt x="1791728" y="656359"/>
                    <a:pt x="1775883" y="656359"/>
                  </a:cubicBezTo>
                  <a:lnTo>
                    <a:pt x="59744" y="656359"/>
                  </a:lnTo>
                  <a:cubicBezTo>
                    <a:pt x="43899" y="656359"/>
                    <a:pt x="28703" y="650064"/>
                    <a:pt x="17499" y="638860"/>
                  </a:cubicBezTo>
                  <a:cubicBezTo>
                    <a:pt x="6294" y="627656"/>
                    <a:pt x="0" y="612460"/>
                    <a:pt x="0" y="596614"/>
                  </a:cubicBezTo>
                  <a:lnTo>
                    <a:pt x="0" y="59744"/>
                  </a:lnTo>
                  <a:cubicBezTo>
                    <a:pt x="0" y="43899"/>
                    <a:pt x="6294" y="28703"/>
                    <a:pt x="17499" y="17499"/>
                  </a:cubicBezTo>
                  <a:cubicBezTo>
                    <a:pt x="28703" y="6294"/>
                    <a:pt x="43899" y="0"/>
                    <a:pt x="59744" y="0"/>
                  </a:cubicBezTo>
                  <a:close/>
                </a:path>
              </a:pathLst>
            </a:custGeom>
            <a:solidFill>
              <a:srgbClr val="39B4D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1835627" cy="627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27129" y="4851672"/>
            <a:ext cx="3472017" cy="563001"/>
            <a:chOff x="0" y="0"/>
            <a:chExt cx="964369" cy="1563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64369" cy="156376"/>
            </a:xfrm>
            <a:custGeom>
              <a:avLst/>
              <a:gdLst/>
              <a:ahLst/>
              <a:cxnLst/>
              <a:rect l="l" t="t" r="r" b="b"/>
              <a:pathLst>
                <a:path w="964369" h="156376">
                  <a:moveTo>
                    <a:pt x="78188" y="0"/>
                  </a:moveTo>
                  <a:lnTo>
                    <a:pt x="886181" y="0"/>
                  </a:lnTo>
                  <a:cubicBezTo>
                    <a:pt x="929363" y="0"/>
                    <a:pt x="964369" y="35006"/>
                    <a:pt x="964369" y="78188"/>
                  </a:cubicBezTo>
                  <a:lnTo>
                    <a:pt x="964369" y="78188"/>
                  </a:lnTo>
                  <a:cubicBezTo>
                    <a:pt x="964369" y="121370"/>
                    <a:pt x="929363" y="156376"/>
                    <a:pt x="886181" y="156376"/>
                  </a:cubicBezTo>
                  <a:lnTo>
                    <a:pt x="78188" y="156376"/>
                  </a:lnTo>
                  <a:cubicBezTo>
                    <a:pt x="35006" y="156376"/>
                    <a:pt x="0" y="121370"/>
                    <a:pt x="0" y="78188"/>
                  </a:cubicBezTo>
                  <a:lnTo>
                    <a:pt x="0" y="78188"/>
                  </a:lnTo>
                  <a:cubicBezTo>
                    <a:pt x="0" y="35006"/>
                    <a:pt x="35006" y="0"/>
                    <a:pt x="78188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28575"/>
              <a:ext cx="964369" cy="127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93564" y="4956579"/>
            <a:ext cx="2992049" cy="37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</a:pPr>
            <a:r>
              <a:rPr lang="en-US" sz="26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Our approach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0662" y="5649785"/>
            <a:ext cx="5949515" cy="206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2630" lvl="1" indent="-216315" algn="l">
              <a:lnSpc>
                <a:spcPts val="2284"/>
              </a:lnSpc>
              <a:buFont typeface="Arial"/>
              <a:buChar char="•"/>
            </a:pPr>
            <a:r>
              <a:rPr lang="en-US" sz="200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Co-create </a:t>
            </a:r>
            <a:r>
              <a:rPr lang="en-US" sz="200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real-world </a:t>
            </a:r>
            <a:r>
              <a:rPr lang="en-US" sz="200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use cases &amp; pilots</a:t>
            </a:r>
            <a:r>
              <a:rPr lang="en-US" sz="200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with societal and economic impact</a:t>
            </a:r>
          </a:p>
          <a:p>
            <a:pPr marL="432630" lvl="1" indent="-216315" algn="l">
              <a:lnSpc>
                <a:spcPts val="2284"/>
              </a:lnSpc>
              <a:buFont typeface="Arial"/>
              <a:buChar char="•"/>
            </a:pPr>
            <a:r>
              <a:rPr lang="en-US" sz="200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Building </a:t>
            </a:r>
            <a:r>
              <a:rPr lang="en-US" sz="200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trust &amp; acceptance</a:t>
            </a:r>
            <a:r>
              <a:rPr lang="en-US" sz="200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with citizens, policymakers &amp; regulators</a:t>
            </a:r>
          </a:p>
          <a:p>
            <a:pPr marL="432630" lvl="1" indent="-216315" algn="l">
              <a:lnSpc>
                <a:spcPts val="2284"/>
              </a:lnSpc>
              <a:buFont typeface="Arial"/>
              <a:buChar char="•"/>
            </a:pPr>
            <a:r>
              <a:rPr lang="en-US" sz="200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Connecting </a:t>
            </a:r>
            <a:r>
              <a:rPr lang="en-US" sz="200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ecosystems &amp; regions</a:t>
            </a:r>
            <a:r>
              <a:rPr lang="en-US" sz="200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fostering national and EU collaboration</a:t>
            </a:r>
          </a:p>
          <a:p>
            <a:pPr algn="l">
              <a:lnSpc>
                <a:spcPts val="2284"/>
              </a:lnSpc>
            </a:pPr>
            <a:endParaRPr lang="en-US" sz="2003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620002" y="8159580"/>
            <a:ext cx="6608808" cy="1738039"/>
            <a:chOff x="0" y="0"/>
            <a:chExt cx="1835627" cy="48274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835627" cy="482748"/>
            </a:xfrm>
            <a:custGeom>
              <a:avLst/>
              <a:gdLst/>
              <a:ahLst/>
              <a:cxnLst/>
              <a:rect l="l" t="t" r="r" b="b"/>
              <a:pathLst>
                <a:path w="1835627" h="482748">
                  <a:moveTo>
                    <a:pt x="59744" y="0"/>
                  </a:moveTo>
                  <a:lnTo>
                    <a:pt x="1775883" y="0"/>
                  </a:lnTo>
                  <a:cubicBezTo>
                    <a:pt x="1791728" y="0"/>
                    <a:pt x="1806924" y="6294"/>
                    <a:pt x="1818128" y="17499"/>
                  </a:cubicBezTo>
                  <a:cubicBezTo>
                    <a:pt x="1829333" y="28703"/>
                    <a:pt x="1835627" y="43899"/>
                    <a:pt x="1835627" y="59744"/>
                  </a:cubicBezTo>
                  <a:lnTo>
                    <a:pt x="1835627" y="423004"/>
                  </a:lnTo>
                  <a:cubicBezTo>
                    <a:pt x="1835627" y="438849"/>
                    <a:pt x="1829333" y="454045"/>
                    <a:pt x="1818128" y="465250"/>
                  </a:cubicBezTo>
                  <a:cubicBezTo>
                    <a:pt x="1806924" y="476454"/>
                    <a:pt x="1791728" y="482748"/>
                    <a:pt x="1775883" y="482748"/>
                  </a:cubicBezTo>
                  <a:lnTo>
                    <a:pt x="59744" y="482748"/>
                  </a:lnTo>
                  <a:cubicBezTo>
                    <a:pt x="43899" y="482748"/>
                    <a:pt x="28703" y="476454"/>
                    <a:pt x="17499" y="465250"/>
                  </a:cubicBezTo>
                  <a:cubicBezTo>
                    <a:pt x="6294" y="454045"/>
                    <a:pt x="0" y="438849"/>
                    <a:pt x="0" y="423004"/>
                  </a:cubicBezTo>
                  <a:lnTo>
                    <a:pt x="0" y="59744"/>
                  </a:lnTo>
                  <a:cubicBezTo>
                    <a:pt x="0" y="43899"/>
                    <a:pt x="6294" y="28703"/>
                    <a:pt x="17499" y="17499"/>
                  </a:cubicBezTo>
                  <a:cubicBezTo>
                    <a:pt x="28703" y="6294"/>
                    <a:pt x="43899" y="0"/>
                    <a:pt x="59744" y="0"/>
                  </a:cubicBezTo>
                  <a:close/>
                </a:path>
              </a:pathLst>
            </a:custGeom>
            <a:solidFill>
              <a:srgbClr val="39B4D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28575"/>
              <a:ext cx="1835627" cy="4541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53580" y="7889758"/>
            <a:ext cx="3472017" cy="563001"/>
            <a:chOff x="0" y="0"/>
            <a:chExt cx="4629356" cy="750668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4629356" cy="750668"/>
              <a:chOff x="0" y="0"/>
              <a:chExt cx="964369" cy="15637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964369" cy="156376"/>
              </a:xfrm>
              <a:custGeom>
                <a:avLst/>
                <a:gdLst/>
                <a:ahLst/>
                <a:cxnLst/>
                <a:rect l="l" t="t" r="r" b="b"/>
                <a:pathLst>
                  <a:path w="964369" h="156376">
                    <a:moveTo>
                      <a:pt x="78188" y="0"/>
                    </a:moveTo>
                    <a:lnTo>
                      <a:pt x="886181" y="0"/>
                    </a:lnTo>
                    <a:cubicBezTo>
                      <a:pt x="929363" y="0"/>
                      <a:pt x="964369" y="35006"/>
                      <a:pt x="964369" y="78188"/>
                    </a:cubicBezTo>
                    <a:lnTo>
                      <a:pt x="964369" y="78188"/>
                    </a:lnTo>
                    <a:cubicBezTo>
                      <a:pt x="964369" y="121370"/>
                      <a:pt x="929363" y="156376"/>
                      <a:pt x="886181" y="156376"/>
                    </a:cubicBezTo>
                    <a:lnTo>
                      <a:pt x="78188" y="156376"/>
                    </a:lnTo>
                    <a:cubicBezTo>
                      <a:pt x="35006" y="156376"/>
                      <a:pt x="0" y="121370"/>
                      <a:pt x="0" y="78188"/>
                    </a:cubicBezTo>
                    <a:lnTo>
                      <a:pt x="0" y="78188"/>
                    </a:lnTo>
                    <a:cubicBezTo>
                      <a:pt x="0" y="35006"/>
                      <a:pt x="35006" y="0"/>
                      <a:pt x="78188" y="0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28575"/>
                <a:ext cx="964369" cy="1278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5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427742" y="173487"/>
              <a:ext cx="3773871" cy="502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4"/>
                </a:lnSpc>
              </a:pPr>
              <a:r>
                <a:rPr lang="en-US" sz="2600" b="1">
                  <a:solidFill>
                    <a:srgbClr val="FFFFF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Our ecosystem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853580" y="8624208"/>
            <a:ext cx="5949515" cy="88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4"/>
              </a:lnSpc>
            </a:pPr>
            <a:r>
              <a:rPr lang="en-US" sz="200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20+ partners, including Port of Rotterdam, Schiphol Airport, LVNL, Rijkswaterstaat, TU Delft, NLR, ROC van Amsterdam, ANWB, </a:t>
            </a:r>
            <a:r>
              <a:rPr lang="en-US" sz="2003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AirHub</a:t>
            </a:r>
            <a:r>
              <a:rPr lang="en-US" sz="200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Antea Group, KPN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6437985" y="7862316"/>
            <a:ext cx="987759" cy="987759"/>
            <a:chOff x="0" y="0"/>
            <a:chExt cx="1317012" cy="1317012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1317012" cy="131701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7841" tIns="37841" rIns="37841" bIns="37841" rtlCol="0" anchor="ctr"/>
              <a:lstStyle/>
              <a:p>
                <a:pPr algn="ctr">
                  <a:lnSpc>
                    <a:spcPts val="3188"/>
                  </a:lnSpc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167984" y="195346"/>
              <a:ext cx="981043" cy="981043"/>
            </a:xfrm>
            <a:custGeom>
              <a:avLst/>
              <a:gdLst/>
              <a:ahLst/>
              <a:cxnLst/>
              <a:rect l="l" t="t" r="r" b="b"/>
              <a:pathLst>
                <a:path w="981043" h="981043">
                  <a:moveTo>
                    <a:pt x="0" y="0"/>
                  </a:moveTo>
                  <a:lnTo>
                    <a:pt x="981044" y="0"/>
                  </a:lnTo>
                  <a:lnTo>
                    <a:pt x="981044" y="981043"/>
                  </a:lnTo>
                  <a:lnTo>
                    <a:pt x="0" y="981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TextBox 42"/>
          <p:cNvSpPr txBox="1"/>
          <p:nvPr/>
        </p:nvSpPr>
        <p:spPr>
          <a:xfrm>
            <a:off x="853580" y="3379078"/>
            <a:ext cx="5949515" cy="113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4"/>
              </a:lnSpc>
            </a:pPr>
            <a:r>
              <a:rPr lang="en-US" sz="2003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We connect industry, government and knowledge partners to co-create impactful drone solutions, positioning the Netherlands as a frontrunner in Urban Air Mobility.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6405283" y="2586275"/>
            <a:ext cx="987759" cy="987759"/>
            <a:chOff x="0" y="0"/>
            <a:chExt cx="1317012" cy="1317012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1317012" cy="1317012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7841" tIns="37841" rIns="37841" bIns="37841" rtlCol="0" anchor="ctr"/>
              <a:lstStyle/>
              <a:p>
                <a:pPr algn="ctr">
                  <a:lnSpc>
                    <a:spcPts val="3188"/>
                  </a:lnSpc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204553" y="204553"/>
              <a:ext cx="907906" cy="907906"/>
            </a:xfrm>
            <a:custGeom>
              <a:avLst/>
              <a:gdLst/>
              <a:ahLst/>
              <a:cxnLst/>
              <a:rect l="l" t="t" r="r" b="b"/>
              <a:pathLst>
                <a:path w="907906" h="907906">
                  <a:moveTo>
                    <a:pt x="0" y="0"/>
                  </a:moveTo>
                  <a:lnTo>
                    <a:pt x="907906" y="0"/>
                  </a:lnTo>
                  <a:lnTo>
                    <a:pt x="907906" y="907906"/>
                  </a:lnTo>
                  <a:lnTo>
                    <a:pt x="0" y="907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8" name="Freeform 48"/>
          <p:cNvSpPr/>
          <p:nvPr/>
        </p:nvSpPr>
        <p:spPr>
          <a:xfrm rot="5400000">
            <a:off x="6437985" y="4851672"/>
            <a:ext cx="955057" cy="955057"/>
          </a:xfrm>
          <a:custGeom>
            <a:avLst/>
            <a:gdLst/>
            <a:ahLst/>
            <a:cxnLst/>
            <a:rect l="l" t="t" r="r" b="b"/>
            <a:pathLst>
              <a:path w="955057" h="955057">
                <a:moveTo>
                  <a:pt x="0" y="0"/>
                </a:moveTo>
                <a:lnTo>
                  <a:pt x="955057" y="0"/>
                </a:lnTo>
                <a:lnTo>
                  <a:pt x="955057" y="955057"/>
                </a:lnTo>
                <a:lnTo>
                  <a:pt x="0" y="9550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9"/>
          <p:cNvGrpSpPr/>
          <p:nvPr/>
        </p:nvGrpSpPr>
        <p:grpSpPr>
          <a:xfrm>
            <a:off x="0" y="5110"/>
            <a:ext cx="18288000" cy="2268067"/>
            <a:chOff x="0" y="0"/>
            <a:chExt cx="24384000" cy="3024089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24384000" cy="3024089"/>
              <a:chOff x="0" y="0"/>
              <a:chExt cx="4816593" cy="597351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4816592" cy="59735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9735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97351"/>
                    </a:lnTo>
                    <a:lnTo>
                      <a:pt x="0" y="597351"/>
                    </a:lnTo>
                    <a:close/>
                  </a:path>
                </a:pathLst>
              </a:custGeom>
              <a:solidFill>
                <a:srgbClr val="28B0CF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57150"/>
                <a:ext cx="4816593" cy="654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88"/>
                  </a:lnSpc>
                </a:pPr>
                <a:endParaRPr/>
              </a:p>
            </p:txBody>
          </p:sp>
        </p:grpSp>
        <p:sp>
          <p:nvSpPr>
            <p:cNvPr id="53" name="Freeform 53"/>
            <p:cNvSpPr/>
            <p:nvPr/>
          </p:nvSpPr>
          <p:spPr>
            <a:xfrm>
              <a:off x="5037347" y="1522747"/>
              <a:ext cx="820272" cy="623407"/>
            </a:xfrm>
            <a:custGeom>
              <a:avLst/>
              <a:gdLst/>
              <a:ahLst/>
              <a:cxnLst/>
              <a:rect l="l" t="t" r="r" b="b"/>
              <a:pathLst>
                <a:path w="820272" h="623407">
                  <a:moveTo>
                    <a:pt x="0" y="0"/>
                  </a:moveTo>
                  <a:lnTo>
                    <a:pt x="820272" y="0"/>
                  </a:lnTo>
                  <a:lnTo>
                    <a:pt x="820272" y="623406"/>
                  </a:lnTo>
                  <a:lnTo>
                    <a:pt x="0" y="623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5773966" y="1541245"/>
              <a:ext cx="13258915" cy="1178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b="1">
                  <a:solidFill>
                    <a:srgbClr val="FFFFF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The national public-private ecosystem accelerating unmanned aviation and UAM to deliver societal and economic value. </a:t>
              </a:r>
            </a:p>
          </p:txBody>
        </p:sp>
        <p:sp>
          <p:nvSpPr>
            <p:cNvPr id="55" name="Freeform 55"/>
            <p:cNvSpPr/>
            <p:nvPr/>
          </p:nvSpPr>
          <p:spPr>
            <a:xfrm>
              <a:off x="826669" y="201546"/>
              <a:ext cx="2626116" cy="2620996"/>
            </a:xfrm>
            <a:custGeom>
              <a:avLst/>
              <a:gdLst/>
              <a:ahLst/>
              <a:cxnLst/>
              <a:rect l="l" t="t" r="r" b="b"/>
              <a:pathLst>
                <a:path w="2626116" h="2620996">
                  <a:moveTo>
                    <a:pt x="0" y="0"/>
                  </a:moveTo>
                  <a:lnTo>
                    <a:pt x="2626115" y="0"/>
                  </a:lnTo>
                  <a:lnTo>
                    <a:pt x="2626115" y="2620997"/>
                  </a:lnTo>
                  <a:lnTo>
                    <a:pt x="0" y="2620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</p:sp>
        <p:sp>
          <p:nvSpPr>
            <p:cNvPr id="56" name="TextBox 56"/>
            <p:cNvSpPr txBox="1"/>
            <p:nvPr/>
          </p:nvSpPr>
          <p:spPr>
            <a:xfrm>
              <a:off x="6693744" y="58671"/>
              <a:ext cx="11372251" cy="1665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64"/>
                </a:lnSpc>
              </a:pPr>
              <a:r>
                <a:rPr lang="en-US" sz="7545" b="1">
                  <a:solidFill>
                    <a:srgbClr val="FFFFF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Dutch Drone Delta</a:t>
              </a:r>
            </a:p>
          </p:txBody>
        </p:sp>
      </p:grpSp>
      <p:sp>
        <p:nvSpPr>
          <p:cNvPr id="57" name="Freeform 57"/>
          <p:cNvSpPr/>
          <p:nvPr/>
        </p:nvSpPr>
        <p:spPr>
          <a:xfrm rot="-10800000">
            <a:off x="14108434" y="1595610"/>
            <a:ext cx="615204" cy="467555"/>
          </a:xfrm>
          <a:custGeom>
            <a:avLst/>
            <a:gdLst/>
            <a:ahLst/>
            <a:cxnLst/>
            <a:rect l="l" t="t" r="r" b="b"/>
            <a:pathLst>
              <a:path w="615204" h="467555">
                <a:moveTo>
                  <a:pt x="0" y="0"/>
                </a:moveTo>
                <a:lnTo>
                  <a:pt x="615204" y="0"/>
                </a:lnTo>
                <a:lnTo>
                  <a:pt x="615204" y="467554"/>
                </a:lnTo>
                <a:lnTo>
                  <a:pt x="0" y="46755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853580" y="2586275"/>
            <a:ext cx="3472017" cy="622943"/>
            <a:chOff x="0" y="0"/>
            <a:chExt cx="4629356" cy="830591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0"/>
              <a:ext cx="4629356" cy="830591"/>
              <a:chOff x="0" y="0"/>
              <a:chExt cx="964369" cy="173025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964369" cy="173025"/>
              </a:xfrm>
              <a:custGeom>
                <a:avLst/>
                <a:gdLst/>
                <a:ahLst/>
                <a:cxnLst/>
                <a:rect l="l" t="t" r="r" b="b"/>
                <a:pathLst>
                  <a:path w="964369" h="173025">
                    <a:moveTo>
                      <a:pt x="86513" y="0"/>
                    </a:moveTo>
                    <a:lnTo>
                      <a:pt x="877856" y="0"/>
                    </a:lnTo>
                    <a:cubicBezTo>
                      <a:pt x="925636" y="0"/>
                      <a:pt x="964369" y="38733"/>
                      <a:pt x="964369" y="86513"/>
                    </a:cubicBezTo>
                    <a:lnTo>
                      <a:pt x="964369" y="86513"/>
                    </a:lnTo>
                    <a:cubicBezTo>
                      <a:pt x="964369" y="109457"/>
                      <a:pt x="955254" y="131462"/>
                      <a:pt x="939030" y="147686"/>
                    </a:cubicBezTo>
                    <a:cubicBezTo>
                      <a:pt x="922805" y="163911"/>
                      <a:pt x="900801" y="173025"/>
                      <a:pt x="877856" y="173025"/>
                    </a:cubicBezTo>
                    <a:lnTo>
                      <a:pt x="86513" y="173025"/>
                    </a:lnTo>
                    <a:cubicBezTo>
                      <a:pt x="63568" y="173025"/>
                      <a:pt x="41563" y="163911"/>
                      <a:pt x="25339" y="147686"/>
                    </a:cubicBezTo>
                    <a:cubicBezTo>
                      <a:pt x="9115" y="131462"/>
                      <a:pt x="0" y="109457"/>
                      <a:pt x="0" y="86513"/>
                    </a:cubicBezTo>
                    <a:lnTo>
                      <a:pt x="0" y="86513"/>
                    </a:lnTo>
                    <a:cubicBezTo>
                      <a:pt x="0" y="63568"/>
                      <a:pt x="9115" y="41563"/>
                      <a:pt x="25339" y="25339"/>
                    </a:cubicBezTo>
                    <a:cubicBezTo>
                      <a:pt x="41563" y="9115"/>
                      <a:pt x="63568" y="0"/>
                      <a:pt x="86513" y="0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28575"/>
                <a:ext cx="964369" cy="144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5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427742" y="173487"/>
              <a:ext cx="3773871" cy="502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3"/>
                </a:lnSpc>
              </a:pPr>
              <a:r>
                <a:rPr lang="en-US" sz="2599" b="1">
                  <a:solidFill>
                    <a:srgbClr val="FFFFF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Our mission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8169471" y="2586275"/>
            <a:ext cx="3472017" cy="622943"/>
            <a:chOff x="0" y="0"/>
            <a:chExt cx="4629356" cy="830591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0"/>
              <a:ext cx="4629356" cy="830591"/>
              <a:chOff x="0" y="0"/>
              <a:chExt cx="964369" cy="173025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964369" cy="173025"/>
              </a:xfrm>
              <a:custGeom>
                <a:avLst/>
                <a:gdLst/>
                <a:ahLst/>
                <a:cxnLst/>
                <a:rect l="l" t="t" r="r" b="b"/>
                <a:pathLst>
                  <a:path w="964369" h="173025">
                    <a:moveTo>
                      <a:pt x="86513" y="0"/>
                    </a:moveTo>
                    <a:lnTo>
                      <a:pt x="877856" y="0"/>
                    </a:lnTo>
                    <a:cubicBezTo>
                      <a:pt x="925636" y="0"/>
                      <a:pt x="964369" y="38733"/>
                      <a:pt x="964369" y="86513"/>
                    </a:cubicBezTo>
                    <a:lnTo>
                      <a:pt x="964369" y="86513"/>
                    </a:lnTo>
                    <a:cubicBezTo>
                      <a:pt x="964369" y="134292"/>
                      <a:pt x="925636" y="173025"/>
                      <a:pt x="877856" y="173025"/>
                    </a:cubicBezTo>
                    <a:lnTo>
                      <a:pt x="86513" y="173025"/>
                    </a:lnTo>
                    <a:cubicBezTo>
                      <a:pt x="38733" y="173025"/>
                      <a:pt x="0" y="134292"/>
                      <a:pt x="0" y="86513"/>
                    </a:cubicBezTo>
                    <a:lnTo>
                      <a:pt x="0" y="86513"/>
                    </a:lnTo>
                    <a:cubicBezTo>
                      <a:pt x="0" y="38733"/>
                      <a:pt x="38733" y="0"/>
                      <a:pt x="86513" y="0"/>
                    </a:cubicBezTo>
                    <a:close/>
                  </a:path>
                </a:pathLst>
              </a:custGeom>
              <a:solidFill>
                <a:srgbClr val="39B4D1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28575"/>
                <a:ext cx="964369" cy="144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5"/>
                  </a:lnSpc>
                </a:pPr>
                <a:endParaRPr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427742" y="173487"/>
              <a:ext cx="3773871" cy="502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4"/>
                </a:lnSpc>
              </a:pPr>
              <a:r>
                <a:rPr lang="en-US" sz="2600" b="1">
                  <a:solidFill>
                    <a:srgbClr val="FFFFF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Focus tracks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8169471" y="9498825"/>
            <a:ext cx="9376937" cy="398794"/>
            <a:chOff x="0" y="0"/>
            <a:chExt cx="2604488" cy="110767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2604488" cy="110767"/>
            </a:xfrm>
            <a:custGeom>
              <a:avLst/>
              <a:gdLst/>
              <a:ahLst/>
              <a:cxnLst/>
              <a:rect l="l" t="t" r="r" b="b"/>
              <a:pathLst>
                <a:path w="2604488" h="110767">
                  <a:moveTo>
                    <a:pt x="42107" y="0"/>
                  </a:moveTo>
                  <a:lnTo>
                    <a:pt x="2562380" y="0"/>
                  </a:lnTo>
                  <a:cubicBezTo>
                    <a:pt x="2573548" y="0"/>
                    <a:pt x="2584258" y="4436"/>
                    <a:pt x="2592155" y="12333"/>
                  </a:cubicBezTo>
                  <a:cubicBezTo>
                    <a:pt x="2600051" y="20230"/>
                    <a:pt x="2604488" y="30940"/>
                    <a:pt x="2604488" y="42107"/>
                  </a:cubicBezTo>
                  <a:lnTo>
                    <a:pt x="2604488" y="68660"/>
                  </a:lnTo>
                  <a:cubicBezTo>
                    <a:pt x="2604488" y="91915"/>
                    <a:pt x="2585635" y="110767"/>
                    <a:pt x="2562380" y="110767"/>
                  </a:cubicBezTo>
                  <a:lnTo>
                    <a:pt x="42107" y="110767"/>
                  </a:lnTo>
                  <a:cubicBezTo>
                    <a:pt x="30940" y="110767"/>
                    <a:pt x="20230" y="106331"/>
                    <a:pt x="12333" y="98434"/>
                  </a:cubicBezTo>
                  <a:cubicBezTo>
                    <a:pt x="4436" y="90537"/>
                    <a:pt x="0" y="79827"/>
                    <a:pt x="0" y="68660"/>
                  </a:cubicBezTo>
                  <a:lnTo>
                    <a:pt x="0" y="42107"/>
                  </a:lnTo>
                  <a:cubicBezTo>
                    <a:pt x="0" y="30940"/>
                    <a:pt x="4436" y="20230"/>
                    <a:pt x="12333" y="12333"/>
                  </a:cubicBezTo>
                  <a:cubicBezTo>
                    <a:pt x="20230" y="4436"/>
                    <a:pt x="30940" y="0"/>
                    <a:pt x="42107" y="0"/>
                  </a:cubicBezTo>
                  <a:close/>
                </a:path>
              </a:pathLst>
            </a:custGeom>
            <a:solidFill>
              <a:srgbClr val="39B4D1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0" y="28575"/>
              <a:ext cx="2604488" cy="82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8300015" y="9506253"/>
            <a:ext cx="924639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>
                <a:solidFill>
                  <a:srgbClr val="FDFEFE"/>
                </a:solidFill>
                <a:latin typeface="Nunito Bold"/>
                <a:ea typeface="Nunito Bold"/>
                <a:cs typeface="Nunito Bold"/>
                <a:sym typeface="Nunito Bold"/>
              </a:rPr>
              <a:t>info@dutchdronedelta.nl | www.dutchdronedelta.nl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3255" y="2782764"/>
            <a:ext cx="15961153" cy="631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7"/>
              </a:lnSpc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Dutch Drone Delta is the national ecosystem for drone innovation in the Netherlands, bringing together industry, government and knowledge institutes to accelerate the safe integration of drones into society.</a:t>
            </a:r>
          </a:p>
          <a:p>
            <a:pPr algn="l">
              <a:lnSpc>
                <a:spcPts val="4137"/>
              </a:lnSpc>
            </a:pPr>
            <a:endParaRPr lang="en-US" sz="3629" dirty="0">
              <a:solidFill>
                <a:srgbClr val="39B4D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4137"/>
              </a:lnSpc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Safe integration of drones also means addressing non cooperative drones.</a:t>
            </a:r>
          </a:p>
          <a:p>
            <a:pPr algn="l">
              <a:lnSpc>
                <a:spcPts val="4137"/>
              </a:lnSpc>
            </a:pPr>
            <a:endParaRPr lang="en-US" sz="3629" dirty="0">
              <a:solidFill>
                <a:srgbClr val="39B4D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4137"/>
              </a:lnSpc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For critical infrastructure such as airports and ports this requires:</a:t>
            </a:r>
          </a:p>
          <a:p>
            <a:pPr marL="783542" lvl="1" indent="-391771" algn="l">
              <a:lnSpc>
                <a:spcPts val="4137"/>
              </a:lnSpc>
              <a:buFont typeface="Arial"/>
              <a:buChar char="•"/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Detection and monitoring technologies</a:t>
            </a:r>
          </a:p>
          <a:p>
            <a:pPr marL="783542" lvl="1" indent="-391771" algn="l">
              <a:lnSpc>
                <a:spcPts val="4137"/>
              </a:lnSpc>
              <a:buFont typeface="Arial"/>
              <a:buChar char="•"/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Operational procedures and governance</a:t>
            </a:r>
          </a:p>
          <a:p>
            <a:pPr marL="783542" lvl="1" indent="-391771" algn="l">
              <a:lnSpc>
                <a:spcPts val="4137"/>
              </a:lnSpc>
              <a:buFont typeface="Arial"/>
              <a:buChar char="•"/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Cooperation between civil and defense stakeholders</a:t>
            </a:r>
          </a:p>
          <a:p>
            <a:pPr marL="783542" lvl="1" indent="-391771" algn="l">
              <a:lnSpc>
                <a:spcPts val="4137"/>
              </a:lnSpc>
              <a:buFont typeface="Arial"/>
              <a:buChar char="•"/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Integration with airspace management</a:t>
            </a:r>
          </a:p>
          <a:p>
            <a:pPr algn="l">
              <a:lnSpc>
                <a:spcPts val="4137"/>
              </a:lnSpc>
            </a:pPr>
            <a:endParaRPr lang="en-US" sz="3629" dirty="0">
              <a:solidFill>
                <a:srgbClr val="39B4D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5110"/>
            <a:ext cx="18288000" cy="2268067"/>
            <a:chOff x="0" y="0"/>
            <a:chExt cx="4816593" cy="5973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97351"/>
            </a:xfrm>
            <a:custGeom>
              <a:avLst/>
              <a:gdLst/>
              <a:ahLst/>
              <a:cxnLst/>
              <a:rect l="l" t="t" r="r" b="b"/>
              <a:pathLst>
                <a:path w="4816592" h="597351">
                  <a:moveTo>
                    <a:pt x="0" y="0"/>
                  </a:moveTo>
                  <a:lnTo>
                    <a:pt x="4816592" y="0"/>
                  </a:lnTo>
                  <a:lnTo>
                    <a:pt x="4816592" y="597351"/>
                  </a:lnTo>
                  <a:lnTo>
                    <a:pt x="0" y="597351"/>
                  </a:lnTo>
                  <a:close/>
                </a:path>
              </a:pathLst>
            </a:custGeom>
            <a:solidFill>
              <a:srgbClr val="28B0C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816593" cy="654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8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382311" y="913393"/>
            <a:ext cx="615204" cy="467555"/>
          </a:xfrm>
          <a:custGeom>
            <a:avLst/>
            <a:gdLst/>
            <a:ahLst/>
            <a:cxnLst/>
            <a:rect l="l" t="t" r="r" b="b"/>
            <a:pathLst>
              <a:path w="615204" h="467555">
                <a:moveTo>
                  <a:pt x="0" y="0"/>
                </a:moveTo>
                <a:lnTo>
                  <a:pt x="615204" y="0"/>
                </a:lnTo>
                <a:lnTo>
                  <a:pt x="615204" y="467555"/>
                </a:lnTo>
                <a:lnTo>
                  <a:pt x="0" y="46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97515" y="433376"/>
            <a:ext cx="12507422" cy="128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4"/>
              </a:lnSpc>
            </a:pPr>
            <a:r>
              <a:rPr lang="en-US" sz="7545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Relevance of today’s topic</a:t>
            </a:r>
          </a:p>
        </p:txBody>
      </p:sp>
      <p:sp>
        <p:nvSpPr>
          <p:cNvPr id="8" name="Freeform 8"/>
          <p:cNvSpPr/>
          <p:nvPr/>
        </p:nvSpPr>
        <p:spPr>
          <a:xfrm>
            <a:off x="703255" y="164297"/>
            <a:ext cx="1969587" cy="1965747"/>
          </a:xfrm>
          <a:custGeom>
            <a:avLst/>
            <a:gdLst/>
            <a:ahLst/>
            <a:cxnLst/>
            <a:rect l="l" t="t" r="r" b="b"/>
            <a:pathLst>
              <a:path w="1969587" h="1965747">
                <a:moveTo>
                  <a:pt x="0" y="0"/>
                </a:moveTo>
                <a:lnTo>
                  <a:pt x="1969586" y="0"/>
                </a:lnTo>
                <a:lnTo>
                  <a:pt x="1969586" y="1965747"/>
                </a:lnTo>
                <a:lnTo>
                  <a:pt x="0" y="1965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6504937" y="913393"/>
            <a:ext cx="615204" cy="467555"/>
          </a:xfrm>
          <a:custGeom>
            <a:avLst/>
            <a:gdLst/>
            <a:ahLst/>
            <a:cxnLst/>
            <a:rect l="l" t="t" r="r" b="b"/>
            <a:pathLst>
              <a:path w="615204" h="467555">
                <a:moveTo>
                  <a:pt x="0" y="0"/>
                </a:moveTo>
                <a:lnTo>
                  <a:pt x="615204" y="0"/>
                </a:lnTo>
                <a:lnTo>
                  <a:pt x="615204" y="467555"/>
                </a:lnTo>
                <a:lnTo>
                  <a:pt x="0" y="46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10"/>
            <a:ext cx="18288000" cy="2306989"/>
            <a:chOff x="0" y="0"/>
            <a:chExt cx="24384000" cy="307598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384000" cy="3075986"/>
              <a:chOff x="0" y="0"/>
              <a:chExt cx="4816593" cy="6076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60760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60760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607602"/>
                    </a:lnTo>
                    <a:lnTo>
                      <a:pt x="0" y="607602"/>
                    </a:lnTo>
                    <a:close/>
                  </a:path>
                </a:pathLst>
              </a:custGeom>
              <a:solidFill>
                <a:srgbClr val="28B0C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4816593" cy="6647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88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5037347" y="1226290"/>
              <a:ext cx="820272" cy="623407"/>
            </a:xfrm>
            <a:custGeom>
              <a:avLst/>
              <a:gdLst/>
              <a:ahLst/>
              <a:cxnLst/>
              <a:rect l="l" t="t" r="r" b="b"/>
              <a:pathLst>
                <a:path w="820272" h="623407">
                  <a:moveTo>
                    <a:pt x="0" y="0"/>
                  </a:moveTo>
                  <a:lnTo>
                    <a:pt x="820272" y="0"/>
                  </a:lnTo>
                  <a:lnTo>
                    <a:pt x="820272" y="623406"/>
                  </a:lnTo>
                  <a:lnTo>
                    <a:pt x="0" y="623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26669" y="201546"/>
              <a:ext cx="2626116" cy="2620996"/>
            </a:xfrm>
            <a:custGeom>
              <a:avLst/>
              <a:gdLst/>
              <a:ahLst/>
              <a:cxnLst/>
              <a:rect l="l" t="t" r="r" b="b"/>
              <a:pathLst>
                <a:path w="2626116" h="2620996">
                  <a:moveTo>
                    <a:pt x="0" y="0"/>
                  </a:moveTo>
                  <a:lnTo>
                    <a:pt x="2626115" y="0"/>
                  </a:lnTo>
                  <a:lnTo>
                    <a:pt x="2626115" y="2620997"/>
                  </a:lnTo>
                  <a:lnTo>
                    <a:pt x="0" y="2620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5857619" y="633893"/>
              <a:ext cx="14974433" cy="1665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64"/>
                </a:lnSpc>
              </a:pPr>
              <a:r>
                <a:rPr lang="en-US" sz="7545" b="1">
                  <a:solidFill>
                    <a:srgbClr val="FFFFF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What DDD contributes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15681915" y="924827"/>
            <a:ext cx="615204" cy="467555"/>
          </a:xfrm>
          <a:custGeom>
            <a:avLst/>
            <a:gdLst/>
            <a:ahLst/>
            <a:cxnLst/>
            <a:rect l="l" t="t" r="r" b="b"/>
            <a:pathLst>
              <a:path w="615204" h="467555">
                <a:moveTo>
                  <a:pt x="0" y="0"/>
                </a:moveTo>
                <a:lnTo>
                  <a:pt x="615204" y="0"/>
                </a:lnTo>
                <a:lnTo>
                  <a:pt x="615204" y="467555"/>
                </a:lnTo>
                <a:lnTo>
                  <a:pt x="0" y="46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917697" y="6433417"/>
            <a:ext cx="11379421" cy="3638554"/>
          </a:xfrm>
          <a:custGeom>
            <a:avLst/>
            <a:gdLst/>
            <a:ahLst/>
            <a:cxnLst/>
            <a:rect l="l" t="t" r="r" b="b"/>
            <a:pathLst>
              <a:path w="11379421" h="3638554">
                <a:moveTo>
                  <a:pt x="0" y="0"/>
                </a:moveTo>
                <a:lnTo>
                  <a:pt x="11379422" y="0"/>
                </a:lnTo>
                <a:lnTo>
                  <a:pt x="11379422" y="3638555"/>
                </a:lnTo>
                <a:lnTo>
                  <a:pt x="0" y="3638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611" t="-13443" r="-30916" b="-348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92319" y="2847040"/>
            <a:ext cx="15961153" cy="577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7"/>
              </a:lnSpc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Within the Dutch drone ecosystem DDD focuses on:</a:t>
            </a:r>
          </a:p>
          <a:p>
            <a:pPr algn="l">
              <a:lnSpc>
                <a:spcPts val="4137"/>
              </a:lnSpc>
            </a:pPr>
            <a:endParaRPr lang="en-US" sz="3629" dirty="0">
              <a:solidFill>
                <a:srgbClr val="39B4D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83542" lvl="1" indent="-391771" algn="l">
              <a:lnSpc>
                <a:spcPts val="4137"/>
              </a:lnSpc>
              <a:buFont typeface="Arial"/>
              <a:buChar char="•"/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Connecting operators, technology providers, government and authorities</a:t>
            </a:r>
          </a:p>
          <a:p>
            <a:pPr marL="783542" lvl="1" indent="-391771" algn="l">
              <a:lnSpc>
                <a:spcPts val="4137"/>
              </a:lnSpc>
              <a:buFont typeface="Arial"/>
              <a:buChar char="•"/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Developing and testing real world use cases</a:t>
            </a:r>
          </a:p>
          <a:p>
            <a:pPr marL="783542" lvl="1" indent="-391771" algn="l">
              <a:lnSpc>
                <a:spcPts val="4137"/>
              </a:lnSpc>
              <a:buFont typeface="Arial"/>
              <a:buChar char="•"/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Sharing lessons learned from operational deployments</a:t>
            </a:r>
          </a:p>
          <a:p>
            <a:pPr marL="783542" lvl="1" indent="-391771" algn="l">
              <a:lnSpc>
                <a:spcPts val="4137"/>
              </a:lnSpc>
              <a:buFont typeface="Arial"/>
              <a:buChar char="•"/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Supporting safe and scalable integration of drones in Dutch airspace</a:t>
            </a:r>
          </a:p>
          <a:p>
            <a:pPr algn="l">
              <a:lnSpc>
                <a:spcPts val="4137"/>
              </a:lnSpc>
            </a:pPr>
            <a:endParaRPr lang="en-US" sz="3629" dirty="0">
              <a:solidFill>
                <a:srgbClr val="39B4D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4137"/>
              </a:lnSpc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Examples include </a:t>
            </a:r>
          </a:p>
          <a:p>
            <a:pPr algn="l">
              <a:lnSpc>
                <a:spcPts val="4137"/>
              </a:lnSpc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collaborations with </a:t>
            </a:r>
          </a:p>
          <a:p>
            <a:pPr algn="l">
              <a:lnSpc>
                <a:spcPts val="4137"/>
              </a:lnSpc>
            </a:pPr>
            <a:r>
              <a:rPr lang="en-US" sz="3629" dirty="0">
                <a:solidFill>
                  <a:srgbClr val="39B4D1"/>
                </a:solidFill>
                <a:latin typeface="Nunito"/>
                <a:ea typeface="Nunito"/>
                <a:cs typeface="Nunito"/>
                <a:sym typeface="Nunito"/>
              </a:rPr>
              <a:t>partners such as:</a:t>
            </a:r>
          </a:p>
          <a:p>
            <a:pPr algn="l">
              <a:lnSpc>
                <a:spcPts val="4137"/>
              </a:lnSpc>
            </a:pPr>
            <a:endParaRPr lang="en-US" sz="3629" dirty="0">
              <a:solidFill>
                <a:srgbClr val="39B4D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301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Nunito Bold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DDD sheets NAG event Smart &amp; Secure Airports</dc:title>
  <cp:lastModifiedBy>Verhoeff, Lennard</cp:lastModifiedBy>
  <cp:revision>2</cp:revision>
  <dcterms:created xsi:type="dcterms:W3CDTF">2006-08-16T00:00:00Z</dcterms:created>
  <dcterms:modified xsi:type="dcterms:W3CDTF">2026-03-10T07:41:46Z</dcterms:modified>
  <dc:identifier>DAHDdNSP3Ds</dc:identifier>
</cp:coreProperties>
</file>